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7" r:id="rId10"/>
    <p:sldId id="268" r:id="rId11"/>
    <p:sldId id="269" r:id="rId12"/>
    <p:sldId id="271" r:id="rId13"/>
    <p:sldId id="272" r:id="rId14"/>
    <p:sldId id="270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54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 учебный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2021-2022 учебный год 2022-2023 учебный год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 учебный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2021-2022 учебный год 2022-2023 учебный год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55000</c:v>
                </c:pt>
              </c:numCache>
            </c:numRef>
          </c:val>
        </c:ser>
        <c:dLbls>
          <c:showVal val="1"/>
        </c:dLbls>
        <c:gapWidth val="219"/>
        <c:overlap val="-27"/>
        <c:axId val="141290496"/>
        <c:axId val="141452032"/>
      </c:barChart>
      <c:catAx>
        <c:axId val="141290496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41452032"/>
        <c:crosses val="autoZero"/>
        <c:auto val="1"/>
        <c:lblAlgn val="ctr"/>
        <c:lblOffset val="100"/>
      </c:catAx>
      <c:valAx>
        <c:axId val="141452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412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Georgia" panose="02040502050405020303" charset="0"/>
              <a:ea typeface="Georgia" panose="02040502050405020303" charset="0"/>
              <a:cs typeface="Georgia" panose="02040502050405020303" charset="0"/>
              <a:sym typeface="Georgia" panose="02040502050405020303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380" y="435610"/>
            <a:ext cx="10363200" cy="1726565"/>
          </a:xfrm>
        </p:spPr>
        <p:txBody>
          <a:bodyPr/>
          <a:lstStyle/>
          <a:p>
            <a:r>
              <a:rPr lang="ru-RU" alt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Повышение профессионального уровня </a:t>
            </a:r>
            <a:br>
              <a:rPr lang="ru-RU" alt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и компетентности педагогов </a:t>
            </a:r>
            <a:br>
              <a:rPr lang="ru-RU" alt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в области инклюзивного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8483" y="3276600"/>
            <a:ext cx="7393517" cy="1222375"/>
          </a:xfrm>
        </p:spPr>
        <p:txBody>
          <a:bodyPr/>
          <a:lstStyle/>
          <a:p>
            <a:pPr algn="r"/>
            <a:r>
              <a:rPr lang="ru-RU" altLang="en-US" sz="2000" i="1">
                <a:latin typeface="Georgia" panose="02040502050405020303" charset="0"/>
                <a:cs typeface="Georgia" panose="02040502050405020303" charset="0"/>
              </a:rPr>
              <a:t>Подготовила:</a:t>
            </a:r>
            <a:r>
              <a:rPr lang="ru-RU" altLang="en-US" sz="2000">
                <a:latin typeface="Georgia" panose="02040502050405020303" charset="0"/>
                <a:cs typeface="Georgia" panose="02040502050405020303" charset="0"/>
              </a:rPr>
              <a:t> </a:t>
            </a:r>
          </a:p>
          <a:p>
            <a:pPr algn="r"/>
            <a:r>
              <a:rPr lang="ru-RU" altLang="en-US" sz="2000">
                <a:latin typeface="Georgia" panose="02040502050405020303" charset="0"/>
                <a:cs typeface="Georgia" panose="02040502050405020303" charset="0"/>
              </a:rPr>
              <a:t>учитель-логопед Фоминых В.И.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909310" y="429895"/>
            <a:ext cx="6153785" cy="6134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Основная часть урока. Первый вариант работы.</a:t>
            </a:r>
          </a:p>
        </p:txBody>
      </p:sp>
      <p:pic>
        <p:nvPicPr>
          <p:cNvPr id="106" name="Замещающее содержимое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2930" y="2344420"/>
            <a:ext cx="6529070" cy="451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Замещающее содержимое 10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64590" y="2232666"/>
            <a:ext cx="3703320" cy="237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4" cstate="print"/>
          <a:stretch>
            <a:fillRect/>
          </a:stretch>
        </p:blipFill>
        <p:spPr>
          <a:xfrm rot="6360000">
            <a:off x="4466153" y="3327081"/>
            <a:ext cx="3125470" cy="286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0" y="1503680"/>
            <a:ext cx="1985010" cy="645160"/>
          </a:xfrm>
        </p:spPr>
        <p:txBody>
          <a:bodyPr/>
          <a:lstStyle/>
          <a:p>
            <a:r>
              <a:rPr lang="ru-RU" altLang="en-US" sz="18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Новая </a:t>
            </a:r>
            <a:br>
              <a:rPr lang="ru-RU" altLang="en-US" sz="18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18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тема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872319" y="3705295"/>
            <a:ext cx="926465" cy="3308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6720840" y="1503680"/>
            <a:ext cx="3220085" cy="741680"/>
          </a:xfrm>
          <a:prstGeom prst="wedgeRoundRectCallout">
            <a:avLst>
              <a:gd name="adj1" fmla="val -2928"/>
              <a:gd name="adj2" fmla="val 13381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Самостоятельная работа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по новой теме</a:t>
            </a:r>
          </a:p>
        </p:txBody>
      </p:sp>
      <p:pic>
        <p:nvPicPr>
          <p:cNvPr id="111" name="Изображение 1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3064" y="1677577"/>
            <a:ext cx="913765" cy="935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Изображение 1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154" y="1818547"/>
            <a:ext cx="1243330" cy="65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Изображение 1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100" y="1412357"/>
            <a:ext cx="1040765" cy="82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Изображение 1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5486" y="1428657"/>
            <a:ext cx="898525" cy="816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909310" y="429895"/>
            <a:ext cx="6153785" cy="6134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Основная часть урока. Второй вариант работы.</a:t>
            </a:r>
          </a:p>
        </p:txBody>
      </p:sp>
      <p:pic>
        <p:nvPicPr>
          <p:cNvPr id="115" name="Замещающее содержимое 1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09700"/>
            <a:ext cx="53848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Замещающее содержимое 1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6250" y="1417955"/>
            <a:ext cx="4095750" cy="2727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Замещающее содержимое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7868920" y="4145915"/>
            <a:ext cx="4323080" cy="2712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5433060" y="3157855"/>
            <a:ext cx="1325880" cy="54229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Далее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542530" y="1409700"/>
            <a:ext cx="2578735" cy="485140"/>
          </a:xfrm>
          <a:prstGeom prst="wedgeRoundRectCallout">
            <a:avLst>
              <a:gd name="adj1" fmla="val -184"/>
              <a:gd name="adj2" fmla="val 1100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4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Самостоятельная работа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4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по новой теме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542530" y="3660775"/>
            <a:ext cx="2578735" cy="485140"/>
          </a:xfrm>
          <a:prstGeom prst="wedgeRoundRectCallout">
            <a:avLst>
              <a:gd name="adj1" fmla="val -184"/>
              <a:gd name="adj2" fmla="val 1100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4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Повторное объяснение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4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новой темы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48050" y="1771650"/>
            <a:ext cx="1985010" cy="616585"/>
          </a:xfrm>
        </p:spPr>
        <p:txBody>
          <a:bodyPr/>
          <a:lstStyle/>
          <a:p>
            <a:r>
              <a:rPr lang="ru-RU" altLang="en-US" sz="20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Новая </a:t>
            </a:r>
            <a:br>
              <a:rPr lang="ru-RU" altLang="en-US" sz="20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тема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27575" y="56515"/>
            <a:ext cx="7499985" cy="6800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" y="142875"/>
            <a:ext cx="5532120" cy="6600825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C3300"/>
                </a:highlight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Алгоритм выполнения устных заданий: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учитель проговаривает само задание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(т.е. «что мы будем делать») - дети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или один ребёнок проговаривает задание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после учителя</a:t>
            </a: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можно использовать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карточки с опорными словами или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предложениями</a:t>
            </a: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)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;</a:t>
            </a:r>
            <a:endParaRPr lang="ru-RU" altLang="zh-CN" sz="1100" dirty="0">
              <a:solidFill>
                <a:schemeClr val="tx1"/>
              </a:solidFill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учитель проговаривает, как будем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выполнять задание: что сначала, что потом,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что в результате – дети или ребёнок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проговаривает за учителем. Здесь нужно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использовать карточки с алгоритмом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действий, иллюстрации, отражающие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алгоритм выполнения заданий, схемы,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таблицы;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пошаговое выполнение самого задания: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снова возвращаемся к тому, с чего начинали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выполнение задания – дети выполняют,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проверяют  вместе с учителем;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итоговая проверка выполнения задания,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учёт ошибок.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9945" y="142875"/>
            <a:ext cx="6145530" cy="6600825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C3300"/>
                </a:highlight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Алгоритм выполнения письменных заданий: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CC3300"/>
              </a:highlight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учитель проговаривает само задание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(т.е. «что мы будем делать») - дети или один ребёнок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проговаривает задание после учителя</a:t>
            </a: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можно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использовать карточки с опорными словами или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предложениями</a:t>
            </a: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)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;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детям раздаются карточки с заданием для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самостоятельного выполнения (алгоритм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прописан или в карточке или на доске; на стендах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в классе имеются таблицы, схемы);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проверка задания: учитель может индивидуально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проверять задание, подходя к каждому ребёнку;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учитель просит каждого ребёнка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проговоритьответ или один ребёнок проговаривает,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остальные сравнивают со своими ответами.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Обязательно проговариваются ошибки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 способы их устранения.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27575" y="56515"/>
            <a:ext cx="7499985" cy="6800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" y="142875"/>
            <a:ext cx="5532120" cy="6600825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При использовании средств наглядности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учитывать: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</a:t>
            </a: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роль наглядности в решении учебных задач;</a:t>
            </a:r>
            <a:endParaRPr kumimoji="0" lang="ru-RU" altLang="zh-CN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zh-CN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будут ли понятны  данные пособия учащимся;</a:t>
            </a:r>
            <a:endParaRPr kumimoji="0" lang="ru-RU" altLang="zh-CN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функции наглядных пособий в данном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учебном процессе;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возрастные и индивидуальные особенности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учащихся: наглядный материал должен быть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ярким и интересным, но не должно быть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избытка наглядности, потому что низкий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объём восприятия и внимания не позволит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изучить каждое пособие досконально;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уровень знаний учащихся о познаваемом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объекте: использовать только те пособия,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которые будут детям понятны и только в том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объёме, в котором изучена тема;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наглядный материал должен способствовать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познанию, а не просто пассивному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разглядыванию картин и предметов.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9945" y="142875"/>
            <a:ext cx="6145530" cy="6600825"/>
          </a:xfrm>
          <a:prstGeom prst="round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Виды деятельности на уроке:</a:t>
            </a:r>
            <a:endParaRPr kumimoji="0" lang="ru-RU" altLang="zh-C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начинать урок лучше с заданий, которые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тренируют память, внимание;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сложные задания использовать только в середине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урока;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чередовать задания, связанные с обучением,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 задания, имеющие только коррекционную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направленность (зрительная гимнастика,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использование заданий на развитие</a:t>
            </a:r>
            <a:r>
              <a:rPr kumimoji="0" lang="ru-R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моторики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руки, развитие восприятия и мышления);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использовать сюрпризные, игровые моменты,  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моменты</a:t>
            </a:r>
            <a:r>
              <a:rPr kumimoji="0" lang="ru-R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соревнования, интриги, мини – игры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(т.е. ту деятельность, которая затрагивает эмоции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детей и</a:t>
            </a:r>
            <a:r>
              <a:rPr kumimoji="0" lang="ru-R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связывает знания с жизнью).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64155" y="612140"/>
            <a:ext cx="3035300" cy="4273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Рекомендую к просмотру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7145" y="4048125"/>
            <a:ext cx="3449955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Притча о мальчике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 морских звёздах</a:t>
            </a:r>
          </a:p>
        </p:txBody>
      </p:sp>
      <p:pic>
        <p:nvPicPr>
          <p:cNvPr id="5" name="Замещающее содержимое 4" descr="Притч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2425" y="1391920"/>
            <a:ext cx="2778125" cy="23596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61380" y="4003675"/>
            <a:ext cx="2872740" cy="1597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«Похороните меня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за плинтусом»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Павел Санаев</a:t>
            </a:r>
          </a:p>
        </p:txBody>
      </p:sp>
      <p:pic>
        <p:nvPicPr>
          <p:cNvPr id="13" name="Изображение 12" descr="Похороните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55" y="1533525"/>
            <a:ext cx="2332990" cy="207708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906135" y="612140"/>
            <a:ext cx="2983230" cy="426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Рекомендую к прочтению</a:t>
            </a:r>
          </a:p>
        </p:txBody>
      </p:sp>
      <p:pic>
        <p:nvPicPr>
          <p:cNvPr id="17" name="Изображение 16" descr="ССылк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940" y="1431290"/>
            <a:ext cx="2487295" cy="22809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205595" y="4104640"/>
            <a:ext cx="2673985" cy="13950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Сборник книг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«Трудные дети»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6045" y="611505"/>
            <a:ext cx="3092450" cy="4273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Рекомендую к изучению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0650" y="612140"/>
            <a:ext cx="2536825" cy="4273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Для изучения </a:t>
            </a:r>
          </a:p>
        </p:txBody>
      </p:sp>
      <p:pic>
        <p:nvPicPr>
          <p:cNvPr id="4" name="Изображение 3" descr="67c588bf-e2eb-4f1c-a000-304dfb817ec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" y="1340485"/>
            <a:ext cx="2407285" cy="2407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117340"/>
            <a:ext cx="2557145" cy="13950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Памятка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для педагогов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82670" y="90805"/>
            <a:ext cx="5027295" cy="4832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Практика - критерий истины.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388215" y="4184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4790" y="274955"/>
            <a:ext cx="11784965" cy="1143000"/>
          </a:xfrm>
        </p:spPr>
        <p:txBody>
          <a:bodyPr/>
          <a:lstStyle/>
          <a:p>
            <a:pPr algn="l"/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В Казахстане зафиксирован рост детей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с особыми образовательными </a:t>
            </a:r>
            <a:b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400" dirty="0">
                <a:latin typeface="Georgia" panose="02040502050405020303" charset="0"/>
                <a:cs typeface="Georgia" panose="02040502050405020303" charset="0"/>
              </a:rPr>
              <a:t>потребностями</a:t>
            </a:r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24790" y="1546225"/>
          <a:ext cx="6767195" cy="461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947025" y="1546225"/>
            <a:ext cx="4062730" cy="379285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В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сего в Казахстане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на данный момент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139 887 человек </a:t>
            </a:r>
            <a:r>
              <a:rPr kumimoji="0" lang="ru-RU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–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несовершеннолетние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с особыми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образовательными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потребностями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bb37261172ede5d523dc05863884591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590" y="275590"/>
            <a:ext cx="6582410" cy="6582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" y="89535"/>
            <a:ext cx="5824855" cy="6673215"/>
          </a:xfrm>
        </p:spPr>
        <p:txBody>
          <a:bodyPr/>
          <a:lstStyle/>
          <a:p>
            <a:r>
              <a:rPr lang="ru-RU" altLang="en-US" sz="2000" dirty="0">
                <a:solidFill>
                  <a:schemeClr val="tx2"/>
                </a:solidFill>
                <a:highlight>
                  <a:srgbClr val="00FF00"/>
                </a:highlight>
                <a:latin typeface="Georgia" panose="02040502050405020303" charset="0"/>
                <a:cs typeface="Georgia" panose="02040502050405020303" charset="0"/>
              </a:rPr>
              <a:t>Лица (дети) с особыми </a:t>
            </a:r>
            <a:br>
              <a:rPr lang="ru-RU" altLang="en-US" sz="2000" dirty="0">
                <a:solidFill>
                  <a:schemeClr val="tx2"/>
                </a:solidFill>
                <a:highlight>
                  <a:srgbClr val="00FF00"/>
                </a:highlight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dirty="0">
                <a:solidFill>
                  <a:schemeClr val="tx2"/>
                </a:solidFill>
                <a:highlight>
                  <a:srgbClr val="00FF00"/>
                </a:highlight>
                <a:latin typeface="Georgia" panose="02040502050405020303" charset="0"/>
                <a:cs typeface="Georgia" panose="02040502050405020303" charset="0"/>
              </a:rPr>
              <a:t>образовательными потребностями</a:t>
            </a:r>
            <a: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b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  <a:t>– лица, которые испытывают постоянные или временные трудности в получении образования, обусловленные здоровьем, нуждающиеся в специальных, общеобразовательных учебных программах и образовательных программах дополнительного образования.</a:t>
            </a:r>
            <a:b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  <a:t/>
            </a:r>
            <a:b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dirty="0">
                <a:solidFill>
                  <a:schemeClr val="tx2"/>
                </a:solidFill>
                <a:highlight>
                  <a:srgbClr val="00FF00"/>
                </a:highlight>
                <a:latin typeface="Georgia" panose="02040502050405020303" charset="0"/>
                <a:cs typeface="Georgia" panose="02040502050405020303" charset="0"/>
              </a:rPr>
              <a:t>Ребёнок-инвалид</a:t>
            </a:r>
            <a: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b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</a:br>
            <a:r>
              <a:rPr lang="ru-RU" altLang="en-US" sz="2000" dirty="0">
                <a:solidFill>
                  <a:schemeClr val="tx2"/>
                </a:solidFill>
                <a:latin typeface="Georgia" panose="02040502050405020303" charset="0"/>
                <a:cs typeface="Georgia" panose="02040502050405020303" charset="0"/>
              </a:rPr>
              <a:t>– лицо в возрасте до восемнадцати лет, имеющее нарушение здоровья со стойким расстройством функций организма, обусловленное заболеваниями, увечьями (ранениями, травмами, контузиями), их последствиями, дефектами, которое приводит к ограничению жизнедеятельности и необходимости его социальной защиты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2610" y="424180"/>
            <a:ext cx="85267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инамика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образовательными потребностями в ОШ №7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4370" y="1365280"/>
          <a:ext cx="6642735" cy="2609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160"/>
                <a:gridCol w="3584575"/>
              </a:tblGrid>
              <a:tr h="106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ООП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2020-2021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2021-2022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00152" y="4562331"/>
          <a:ext cx="618998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225"/>
                <a:gridCol w="1710055"/>
                <a:gridCol w="1530350"/>
                <a:gridCol w="15303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звено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(1-4 классы)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звено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(5-8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Старшее звено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(9-11кл)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09165" y="4182993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ИНКЛЮЗИВНЫМ ОБРАЗОВАНИЕМ В 2022-2023 ГОДУ: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7685" y="2125345"/>
            <a:ext cx="4044315" cy="4732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26695" y="1582420"/>
            <a:ext cx="7605395" cy="52755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хорошо организован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,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 в хорошо оборудованном кабинете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,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име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ет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хорошее начало и хорошее окончании;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учител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ем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спланирова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его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деятельность 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деятельность учащихся, чётко сформулирова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ны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тем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а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, цель,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задачи урока;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проблемны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й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и развивающи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й урок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: учитель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сам нацеливается на сотрудничество с учащимися и умеет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направлять обучающихся  на сотрудничество с учителем 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одноклассниками;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организ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ованы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проблемные и поисковые ситуации,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активизир</a:t>
            </a:r>
            <a:r>
              <a:rPr kumimoji="0" lang="ru-RU" altLang="zh-CN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ована</a:t>
            </a: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 деятельность учащихся;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вывод делают сами учащиеся;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минимум репродукции и максимум творчества и сотворчества;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времясбережение и здоровьесбережение;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в центре внимания урока - дети;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умение демонстрировать методическое искусство учителя;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планирование обратной связи;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- урок должен быть добрым.</a:t>
            </a:r>
          </a:p>
        </p:txBody>
      </p:sp>
      <p:sp>
        <p:nvSpPr>
          <p:cNvPr id="18" name="Овал 17"/>
          <p:cNvSpPr/>
          <p:nvPr/>
        </p:nvSpPr>
        <p:spPr>
          <a:xfrm>
            <a:off x="6925945" y="156845"/>
            <a:ext cx="3142615" cy="1425575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Современный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урок</a:t>
            </a:r>
            <a:endParaRPr kumimoji="0" lang="ru-RU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charset="0"/>
              <a:ea typeface="SimSun" panose="02010600030101010101" pitchFamily="2" charset="-122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Замещающее содержимое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6325" y="1378585"/>
            <a:ext cx="7305040" cy="5479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35845" y="1885950"/>
            <a:ext cx="1985010" cy="616585"/>
          </a:xfrm>
        </p:spPr>
        <p:txBody>
          <a:bodyPr/>
          <a:lstStyle/>
          <a:p>
            <a:r>
              <a:rPr lang="ru-RU" altLang="en-US" sz="20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Новая тема </a:t>
            </a:r>
          </a:p>
        </p:txBody>
      </p:sp>
      <p:pic>
        <p:nvPicPr>
          <p:cNvPr id="103" name="Изображение 102"/>
          <p:cNvPicPr/>
          <p:nvPr/>
        </p:nvPicPr>
        <p:blipFill>
          <a:blip r:embed="rId3"/>
          <a:stretch>
            <a:fillRect/>
          </a:stretch>
        </p:blipFill>
        <p:spPr>
          <a:xfrm rot="6360000">
            <a:off x="2104390" y="2515870"/>
            <a:ext cx="4748530" cy="456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Замещающее содержимое 8" descr="Без имени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45895" y="1736798"/>
            <a:ext cx="2658110" cy="2633345"/>
          </a:xfrm>
          <a:prstGeom prst="rect">
            <a:avLst/>
          </a:prstGeom>
        </p:spPr>
      </p:pic>
      <p:pic>
        <p:nvPicPr>
          <p:cNvPr id="104" name="Изображение 1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611" y="1378671"/>
            <a:ext cx="1341755" cy="12420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3858260" y="2851150"/>
            <a:ext cx="812800" cy="2565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970395" y="429895"/>
            <a:ext cx="5092700" cy="6134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Начало урока. Первый вариант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Замещающее содержимое 1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358" y="1953577"/>
            <a:ext cx="3200400" cy="3171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Замещающее содержимое 6" descr="study9-mi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4670" y="3168650"/>
            <a:ext cx="6577330" cy="3689350"/>
          </a:xfrm>
          <a:prstGeom prst="rect">
            <a:avLst/>
          </a:prstGeom>
        </p:spPr>
      </p:pic>
      <p:pic>
        <p:nvPicPr>
          <p:cNvPr id="103" name="Изображение 102"/>
          <p:cNvPicPr/>
          <p:nvPr/>
        </p:nvPicPr>
        <p:blipFill>
          <a:blip r:embed="rId4"/>
          <a:stretch>
            <a:fillRect/>
          </a:stretch>
        </p:blipFill>
        <p:spPr>
          <a:xfrm rot="6360000">
            <a:off x="2667000" y="2858135"/>
            <a:ext cx="4748530" cy="4562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3555365" y="3806190"/>
            <a:ext cx="1383030" cy="1428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8956675" y="1461770"/>
            <a:ext cx="3106420" cy="869315"/>
          </a:xfrm>
          <a:prstGeom prst="wedgeRoundRectCallout">
            <a:avLst>
              <a:gd name="adj1" fmla="val -36385"/>
              <a:gd name="adj2" fmla="val 1085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Самостоятельная работа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 закрепление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предыдущей темы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93993" y="1043342"/>
            <a:ext cx="3106420" cy="726440"/>
          </a:xfrm>
          <a:prstGeom prst="wedgeRoundRectCallout">
            <a:avLst>
              <a:gd name="adj1" fmla="val -1216"/>
              <a:gd name="adj2" fmla="val 1241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Индивидуальная работа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с учащимся с ООП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70395" y="429895"/>
            <a:ext cx="5092700" cy="6134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Начало урока. Второй вариант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WPS Presentation</Application>
  <PresentationFormat>Произвольный</PresentationFormat>
  <Paragraphs>183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Business Cooperate</vt:lpstr>
      <vt:lpstr>Повышение профессионального уровня  и компетентности педагогов  в области инклюзивного образования</vt:lpstr>
      <vt:lpstr>Слайд 2</vt:lpstr>
      <vt:lpstr>Слайд 3</vt:lpstr>
      <vt:lpstr>В Казахстане зафиксирован рост детей с особыми образовательными  потребностями</vt:lpstr>
      <vt:lpstr>Лица (дети) с особыми  образовательными потребностями  – лица, которые испытывают постоянные или временные трудности в получении образования, обусловленные здоровьем, нуждающиеся в специальных, общеобразовательных учебных программах и образовательных программах дополнительного образования.  Ребёнок-инвалид  – лицо в возрасте до восемнадцати лет, имеющее нарушение здоровья со стойким расстройством функций организма, обусловленное заболеваниями, увечьями (ранениями, травмами, контузиями), их последствиями, дефектами, которое приводит к ограничению жизнедеятельности и необходимости его социальной защиты</vt:lpstr>
      <vt:lpstr>Динамика учащихся  с особыми образовательными потребностями в ОШ №7</vt:lpstr>
      <vt:lpstr>Слайд 7</vt:lpstr>
      <vt:lpstr>Новая тема </vt:lpstr>
      <vt:lpstr>Слайд 9</vt:lpstr>
      <vt:lpstr>Новая  тема </vt:lpstr>
      <vt:lpstr>Новая  тема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 327</cp:lastModifiedBy>
  <cp:revision>92</cp:revision>
  <dcterms:created xsi:type="dcterms:W3CDTF">2022-11-01T03:14:00Z</dcterms:created>
  <dcterms:modified xsi:type="dcterms:W3CDTF">2022-11-04T02:52:49Z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1049-11.2.0.11380</vt:lpwstr>
  </property>
  <property fmtid="{D5CDD505-2E9C-101B-9397-08002B2CF9AE}" pid="3" name="ICV">
    <vt:lpwstr>43F850FB15604016B7A45A8682CB61DA</vt:lpwstr>
  </property>
</Properties>
</file>