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2.jpeg" ContentType="image/jpeg"/>
  <Override PartName="/ppt/media/image23.jpeg" ContentType="image/jpeg"/>
  <Override PartName="/ppt/media/image8.png" ContentType="image/png"/>
  <Override PartName="/ppt/media/image3.jpeg" ContentType="image/jpeg"/>
  <Override PartName="/ppt/media/image4.jpeg" ContentType="image/jpeg"/>
  <Override PartName="/ppt/media/image5.jpeg" ContentType="image/jpeg"/>
  <Override PartName="/ppt/media/image6.png" ContentType="image/png"/>
  <Override PartName="/ppt/media/image7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AC5F5C2-DDF2-4BF4-83E0-F4C76165CB0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F4F4C30-F4C7-4145-B225-C84FF5E5904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35E18CE-7769-4C11-B2FB-5BF40F9F772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2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183AFF1-731C-4E2D-9B51-E8AD2F461FC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A6C84CB-66F7-47AC-B927-F68BC10C3CC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D247426-0915-4F07-940E-3A8AE0E3BDC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B46F86F-C543-40FA-96C8-BF7AADA773E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E53CE16-5436-4B54-92E7-3701AFCCC58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F5A3427-4CDF-41EC-A9AC-B377C370B02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3200E4E-E860-42C2-840F-A7253C42561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329F25B-0D38-4A29-8FF4-E8B7F6F1020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6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9A01A4C-C8EC-4BEB-8C36-DC6728ED680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>
              <a:defRPr b="0" lang="ru-RU" sz="1400" spc="-1" strike="noStrike">
                <a:latin typeface="Times New Roman"/>
              </a:defRPr>
            </a:lvl1pPr>
          </a:lstStyle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44CDE262-C232-49AF-8D2E-11BB4CA63031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6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ubTitle"/>
          </p:nvPr>
        </p:nvSpPr>
        <p:spPr>
          <a:xfrm>
            <a:off x="1944000" y="455400"/>
            <a:ext cx="7416000" cy="268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r">
              <a:buNone/>
            </a:pPr>
            <a:endParaRPr b="0" lang="ru-RU" sz="2000" spc="-1" strike="noStrike">
              <a:latin typeface="Bookman Old Style"/>
            </a:endParaRPr>
          </a:p>
          <a:p>
            <a:pPr algn="ctr">
              <a:buNone/>
            </a:pPr>
            <a:r>
              <a:rPr b="1" i="1" lang="ru-RU" sz="2000" spc="-1" strike="noStrike">
                <a:latin typeface="Bookman Old Style"/>
              </a:rPr>
              <a:t>Тема: </a:t>
            </a:r>
            <a:endParaRPr b="0" lang="ru-RU" sz="2000" spc="-1" strike="noStrike">
              <a:latin typeface="Bookman Old Style"/>
            </a:endParaRPr>
          </a:p>
          <a:p>
            <a:pPr algn="ctr">
              <a:buNone/>
            </a:pPr>
            <a:r>
              <a:rPr b="1" i="1" lang="ru-RU" sz="2000" spc="-1" strike="noStrike">
                <a:latin typeface="Bookman Old Style"/>
              </a:rPr>
              <a:t>«Развитие индивидуального стиля работы </a:t>
            </a:r>
            <a:endParaRPr b="0" lang="ru-RU" sz="2000" spc="-1" strike="noStrike">
              <a:latin typeface="Bookman Old Style"/>
            </a:endParaRPr>
          </a:p>
          <a:p>
            <a:pPr algn="ctr">
              <a:buNone/>
            </a:pPr>
            <a:r>
              <a:rPr b="1" i="1" lang="ru-RU" sz="2000" spc="-1" strike="noStrike">
                <a:latin typeface="Bookman Old Style"/>
              </a:rPr>
              <a:t>с учащимися </a:t>
            </a:r>
            <a:endParaRPr b="0" lang="ru-RU" sz="2000" spc="-1" strike="noStrike">
              <a:latin typeface="Bookman Old Style"/>
            </a:endParaRPr>
          </a:p>
          <a:p>
            <a:pPr algn="ctr">
              <a:buNone/>
            </a:pPr>
            <a:r>
              <a:rPr b="1" i="1" lang="ru-RU" sz="2000" spc="-1" strike="noStrike">
                <a:latin typeface="Bookman Old Style"/>
              </a:rPr>
              <a:t>с особыми образовательными потребностями</a:t>
            </a:r>
            <a:endParaRPr b="0" lang="ru-RU" sz="2000" spc="-1" strike="noStrike">
              <a:latin typeface="Bookman Old Style"/>
            </a:endParaRPr>
          </a:p>
          <a:p>
            <a:pPr algn="ctr">
              <a:buNone/>
            </a:pPr>
            <a:r>
              <a:rPr b="1" i="1" lang="ru-RU" sz="2000" spc="-1" strike="noStrike">
                <a:latin typeface="Bookman Old Style"/>
              </a:rPr>
              <a:t>во внеурочной деятельности</a:t>
            </a:r>
            <a:endParaRPr b="0" lang="ru-RU" sz="2000" spc="-1" strike="noStrike">
              <a:latin typeface="Bookman Old Style"/>
            </a:endParaRPr>
          </a:p>
          <a:p>
            <a:pPr algn="r">
              <a:buNone/>
            </a:pPr>
            <a:endParaRPr b="0" lang="ru-RU" sz="2000" spc="-1" strike="noStrike">
              <a:latin typeface="Bookman Old Style"/>
            </a:endParaRPr>
          </a:p>
          <a:p>
            <a:pPr algn="r">
              <a:buNone/>
            </a:pPr>
            <a:endParaRPr b="0" lang="ru-RU" sz="2000" spc="-1" strike="noStrike">
              <a:latin typeface="Bookman Old Style"/>
            </a:endParaRPr>
          </a:p>
          <a:p>
            <a:pPr algn="r">
              <a:buNone/>
            </a:pPr>
            <a:endParaRPr b="0" lang="ru-RU" sz="2000" spc="-1" strike="noStrike">
              <a:latin typeface="Bookman Old Style"/>
            </a:endParaRPr>
          </a:p>
        </p:txBody>
      </p:sp>
      <p:sp>
        <p:nvSpPr>
          <p:cNvPr id="42" name=""/>
          <p:cNvSpPr txBox="1"/>
          <p:nvPr/>
        </p:nvSpPr>
        <p:spPr>
          <a:xfrm>
            <a:off x="4320000" y="3420000"/>
            <a:ext cx="4500000" cy="144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i="1" lang="ru-RU" sz="2000" spc="-1" strike="noStrike">
                <a:latin typeface="Bookman Old Style"/>
              </a:rPr>
              <a:t>Королёв Ю.В.,</a:t>
            </a:r>
            <a:endParaRPr b="0" lang="ru-RU" sz="2000" spc="-1" strike="noStrike">
              <a:latin typeface="Arial"/>
            </a:endParaRPr>
          </a:p>
          <a:p>
            <a:r>
              <a:rPr b="0" i="1" lang="ru-RU" sz="2000" spc="-1" strike="noStrike">
                <a:latin typeface="Bookman Old Style"/>
              </a:rPr>
              <a:t>учитель физической культуры,</a:t>
            </a:r>
            <a:endParaRPr b="0" lang="ru-RU" sz="2000" spc="-1" strike="noStrike">
              <a:latin typeface="Arial"/>
            </a:endParaRPr>
          </a:p>
          <a:p>
            <a:r>
              <a:rPr b="0" i="1" lang="ru-RU" sz="2000" spc="-1" strike="noStrike">
                <a:latin typeface="Bookman Old Style"/>
              </a:rPr>
              <a:t>КГУ Общеобразовательная школа №7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" descr=""/>
          <p:cNvPicPr/>
          <p:nvPr/>
        </p:nvPicPr>
        <p:blipFill>
          <a:blip r:embed="rId1"/>
          <a:stretch/>
        </p:blipFill>
        <p:spPr>
          <a:xfrm>
            <a:off x="-179640" y="720"/>
            <a:ext cx="10259640" cy="5770440"/>
          </a:xfrm>
          <a:prstGeom prst="rect">
            <a:avLst/>
          </a:prstGeom>
          <a:ln w="0">
            <a:noFill/>
          </a:ln>
        </p:spPr>
      </p:pic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04000" y="42120"/>
            <a:ext cx="9071640" cy="131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i="1" lang="ru-RU" sz="4400" spc="-1" strike="noStrike">
                <a:latin typeface="Bookman Old Style"/>
              </a:rPr>
              <a:t>Областные соревнования </a:t>
            </a:r>
            <a:br>
              <a:rPr sz="4400"/>
            </a:br>
            <a:r>
              <a:rPr b="1" i="1" lang="ru-RU" sz="4400" spc="-1" strike="noStrike">
                <a:latin typeface="Bookman Old Style"/>
              </a:rPr>
              <a:t>по волейболу</a:t>
            </a:r>
            <a:endParaRPr b="1" i="1" lang="ru-RU" sz="4400" spc="-1" strike="noStrike">
              <a:latin typeface="Bookman Old Style"/>
            </a:endParaRPr>
          </a:p>
        </p:txBody>
      </p:sp>
    </p:spTree>
  </p:cSld>
  <mc:AlternateContent>
    <mc:Choice Requires="p14">
      <p:transition spd="slow" p14:dur="2000">
        <p14:rippl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" descr=""/>
          <p:cNvPicPr/>
          <p:nvPr/>
        </p:nvPicPr>
        <p:blipFill>
          <a:blip r:embed="rId1"/>
          <a:stretch/>
        </p:blipFill>
        <p:spPr>
          <a:xfrm>
            <a:off x="360" y="-10440"/>
            <a:ext cx="10259640" cy="5770440"/>
          </a:xfrm>
          <a:prstGeom prst="rect">
            <a:avLst/>
          </a:prstGeom>
          <a:ln w="0">
            <a:noFill/>
          </a:ln>
        </p:spPr>
      </p:pic>
      <p:sp>
        <p:nvSpPr>
          <p:cNvPr id="74" name=""/>
          <p:cNvSpPr txBox="1"/>
          <p:nvPr/>
        </p:nvSpPr>
        <p:spPr>
          <a:xfrm>
            <a:off x="504360" y="42480"/>
            <a:ext cx="9071640" cy="131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i="1" lang="ru-RU" sz="4400" spc="-1" strike="noStrike">
                <a:latin typeface="Bookman Old Style"/>
              </a:rPr>
              <a:t>Областные соревнования </a:t>
            </a:r>
            <a:br>
              <a:rPr sz="4400"/>
            </a:br>
            <a:r>
              <a:rPr b="1" i="1" lang="ru-RU" sz="4400" spc="-1" strike="noStrike">
                <a:latin typeface="Bookman Old Style"/>
              </a:rPr>
              <a:t>по волейболу</a:t>
            </a:r>
            <a:endParaRPr b="1" i="1" lang="ru-RU" sz="4400" spc="-1" strike="noStrike">
              <a:latin typeface="Bookman Old Style"/>
            </a:endParaRPr>
          </a:p>
        </p:txBody>
      </p:sp>
    </p:spTree>
  </p:cSld>
  <mc:AlternateContent>
    <mc:Choice Requires="p14">
      <p:transition spd="slow" p14:dur="2000">
        <p14:rippl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" descr=""/>
          <p:cNvPicPr/>
          <p:nvPr/>
        </p:nvPicPr>
        <p:blipFill>
          <a:blip r:embed="rId1"/>
          <a:stretch/>
        </p:blipFill>
        <p:spPr>
          <a:xfrm>
            <a:off x="-179640" y="-89280"/>
            <a:ext cx="10259640" cy="5770440"/>
          </a:xfrm>
          <a:prstGeom prst="rect">
            <a:avLst/>
          </a:prstGeom>
          <a:ln w="0">
            <a:noFill/>
          </a:ln>
        </p:spPr>
      </p:pic>
      <p:sp>
        <p:nvSpPr>
          <p:cNvPr id="76" name=""/>
          <p:cNvSpPr txBox="1"/>
          <p:nvPr/>
        </p:nvSpPr>
        <p:spPr>
          <a:xfrm>
            <a:off x="504360" y="42480"/>
            <a:ext cx="9071640" cy="131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i="1" lang="ru-RU" sz="4400" spc="-1" strike="noStrike">
                <a:latin typeface="Bookman Old Style"/>
              </a:rPr>
              <a:t>Областные соревнования </a:t>
            </a:r>
            <a:br>
              <a:rPr sz="4400"/>
            </a:br>
            <a:r>
              <a:rPr b="1" i="1" lang="ru-RU" sz="4400" spc="-1" strike="noStrike">
                <a:latin typeface="Bookman Old Style"/>
              </a:rPr>
              <a:t>по волейболу</a:t>
            </a:r>
            <a:endParaRPr b="1" i="1" lang="ru-RU" sz="4400" spc="-1" strike="noStrike">
              <a:latin typeface="Bookman Old Style"/>
            </a:endParaRPr>
          </a:p>
        </p:txBody>
      </p:sp>
    </p:spTree>
  </p:cSld>
  <mc:AlternateContent>
    <mc:Choice Requires="p14">
      <p:transition spd="slow" p14:dur="2000">
        <p14:rippl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" descr=""/>
          <p:cNvPicPr/>
          <p:nvPr/>
        </p:nvPicPr>
        <p:blipFill>
          <a:blip r:embed="rId1"/>
          <a:stretch/>
        </p:blipFill>
        <p:spPr>
          <a:xfrm>
            <a:off x="23760" y="22680"/>
            <a:ext cx="10079640" cy="5669280"/>
          </a:xfrm>
          <a:prstGeom prst="rect">
            <a:avLst/>
          </a:prstGeom>
          <a:ln w="0">
            <a:noFill/>
          </a:ln>
        </p:spPr>
      </p:pic>
      <p:sp>
        <p:nvSpPr>
          <p:cNvPr id="78" name=""/>
          <p:cNvSpPr txBox="1"/>
          <p:nvPr/>
        </p:nvSpPr>
        <p:spPr>
          <a:xfrm>
            <a:off x="504360" y="42480"/>
            <a:ext cx="9071640" cy="131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i="1" lang="ru-RU" sz="4400" spc="-1" strike="noStrike">
                <a:latin typeface="Bookman Old Style"/>
              </a:rPr>
              <a:t>Областные соревнования </a:t>
            </a:r>
            <a:br>
              <a:rPr sz="4400"/>
            </a:br>
            <a:r>
              <a:rPr b="1" i="1" lang="ru-RU" sz="4400" spc="-1" strike="noStrike">
                <a:latin typeface="Bookman Old Style"/>
              </a:rPr>
              <a:t>по волейболу</a:t>
            </a:r>
            <a:endParaRPr b="1" i="1" lang="ru-RU" sz="4400" spc="-1" strike="noStrike">
              <a:latin typeface="Bookman Old Style"/>
            </a:endParaRPr>
          </a:p>
        </p:txBody>
      </p:sp>
    </p:spTree>
  </p:cSld>
  <mc:AlternateContent>
    <mc:Choice Requires="p14">
      <p:transition spd="slow" p14:dur="2000">
        <p14:rippl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" descr=""/>
          <p:cNvPicPr/>
          <p:nvPr/>
        </p:nvPicPr>
        <p:blipFill>
          <a:blip r:embed="rId1"/>
          <a:stretch/>
        </p:blipFill>
        <p:spPr>
          <a:xfrm>
            <a:off x="23760" y="22680"/>
            <a:ext cx="10079640" cy="5669280"/>
          </a:xfrm>
          <a:prstGeom prst="rect">
            <a:avLst/>
          </a:prstGeom>
          <a:ln w="0">
            <a:noFill/>
          </a:ln>
        </p:spPr>
      </p:pic>
      <p:sp>
        <p:nvSpPr>
          <p:cNvPr id="80" name=""/>
          <p:cNvSpPr txBox="1"/>
          <p:nvPr/>
        </p:nvSpPr>
        <p:spPr>
          <a:xfrm>
            <a:off x="504360" y="42480"/>
            <a:ext cx="9071640" cy="131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i="1" lang="ru-RU" sz="4400" spc="-1" strike="noStrike">
                <a:latin typeface="Bookman Old Style"/>
              </a:rPr>
              <a:t>Областные соревнования </a:t>
            </a:r>
            <a:br>
              <a:rPr sz="4400"/>
            </a:br>
            <a:r>
              <a:rPr b="1" i="1" lang="ru-RU" sz="4400" spc="-1" strike="noStrike">
                <a:latin typeface="Bookman Old Style"/>
              </a:rPr>
              <a:t>по волейболу</a:t>
            </a:r>
            <a:endParaRPr b="1" i="1" lang="ru-RU" sz="4400" spc="-1" strike="noStrike">
              <a:latin typeface="Bookman Old Style"/>
            </a:endParaRPr>
          </a:p>
        </p:txBody>
      </p:sp>
    </p:spTree>
  </p:cSld>
  <mc:AlternateContent>
    <mc:Choice Requires="p14">
      <p:transition spd="slow" p14:dur="2000">
        <p14:rippl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4a8dd"/>
            </a:gs>
            <a:gs pos="100000">
              <a:srgbClr val="ffffff"/>
            </a:gs>
          </a:gsLst>
          <a:lin ang="36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" descr=""/>
          <p:cNvPicPr/>
          <p:nvPr/>
        </p:nvPicPr>
        <p:blipFill>
          <a:blip r:embed="rId1"/>
          <a:stretch/>
        </p:blipFill>
        <p:spPr>
          <a:xfrm>
            <a:off x="427680" y="0"/>
            <a:ext cx="4252320" cy="5670360"/>
          </a:xfrm>
          <a:prstGeom prst="rect">
            <a:avLst/>
          </a:prstGeom>
          <a:ln w="0">
            <a:noFill/>
          </a:ln>
        </p:spPr>
      </p:pic>
      <p:pic>
        <p:nvPicPr>
          <p:cNvPr id="82" name="" descr=""/>
          <p:cNvPicPr/>
          <p:nvPr/>
        </p:nvPicPr>
        <p:blipFill>
          <a:blip r:embed="rId2"/>
          <a:stretch/>
        </p:blipFill>
        <p:spPr>
          <a:xfrm>
            <a:off x="5400720" y="0"/>
            <a:ext cx="4251960" cy="5670000"/>
          </a:xfrm>
          <a:prstGeom prst="rect">
            <a:avLst/>
          </a:prstGeom>
          <a:ln w="0">
            <a:noFill/>
          </a:ln>
        </p:spPr>
      </p:pic>
      <p:sp>
        <p:nvSpPr>
          <p:cNvPr id="83" name=""/>
          <p:cNvSpPr txBox="1"/>
          <p:nvPr/>
        </p:nvSpPr>
        <p:spPr>
          <a:xfrm>
            <a:off x="504720" y="42840"/>
            <a:ext cx="9071640" cy="131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i="1" lang="ru-RU" sz="4400" spc="-1" strike="noStrike">
                <a:latin typeface="Bookman Old Style"/>
              </a:rPr>
              <a:t>Областные соревнования </a:t>
            </a:r>
            <a:br>
              <a:rPr sz="4400"/>
            </a:br>
            <a:r>
              <a:rPr b="1" i="1" lang="ru-RU" sz="4400" spc="-1" strike="noStrike">
                <a:latin typeface="Bookman Old Style"/>
              </a:rPr>
              <a:t>по легкой атлетике</a:t>
            </a:r>
            <a:endParaRPr b="1" i="1" lang="ru-RU" sz="4400" spc="-1" strike="noStrike">
              <a:latin typeface="Bookman Old Style"/>
            </a:endParaRPr>
          </a:p>
        </p:txBody>
      </p:sp>
    </p:spTree>
  </p:cSld>
  <mc:AlternateContent>
    <mc:Choice Requires="p14">
      <p:transition spd="slow" p14:dur="2000">
        <p14:rippl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04a8dd"/>
            </a:gs>
          </a:gsLst>
          <a:lin ang="36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428040" y="0"/>
            <a:ext cx="4251960" cy="5669640"/>
          </a:xfrm>
          <a:prstGeom prst="rect">
            <a:avLst/>
          </a:prstGeom>
          <a:ln w="0">
            <a:noFill/>
          </a:ln>
        </p:spPr>
      </p:pic>
      <p:pic>
        <p:nvPicPr>
          <p:cNvPr id="85" name="" descr=""/>
          <p:cNvPicPr/>
          <p:nvPr/>
        </p:nvPicPr>
        <p:blipFill>
          <a:blip r:embed="rId2"/>
          <a:stretch/>
        </p:blipFill>
        <p:spPr>
          <a:xfrm>
            <a:off x="5468040" y="0"/>
            <a:ext cx="4251960" cy="5669640"/>
          </a:xfrm>
          <a:prstGeom prst="rect">
            <a:avLst/>
          </a:prstGeom>
          <a:ln w="0">
            <a:noFill/>
          </a:ln>
        </p:spPr>
      </p:pic>
      <p:sp>
        <p:nvSpPr>
          <p:cNvPr id="86" name=""/>
          <p:cNvSpPr txBox="1"/>
          <p:nvPr/>
        </p:nvSpPr>
        <p:spPr>
          <a:xfrm>
            <a:off x="504360" y="42480"/>
            <a:ext cx="9071640" cy="131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i="1" lang="ru-RU" sz="4400" spc="-1" strike="noStrike">
                <a:latin typeface="Bookman Old Style"/>
              </a:rPr>
              <a:t>Областные соревнования </a:t>
            </a:r>
            <a:br>
              <a:rPr sz="4400"/>
            </a:br>
            <a:r>
              <a:rPr b="1" i="1" lang="ru-RU" sz="4400" spc="-1" strike="noStrike">
                <a:latin typeface="Bookman Old Style"/>
              </a:rPr>
              <a:t>по легкой атлетике</a:t>
            </a:r>
            <a:endParaRPr b="1" i="1" lang="ru-RU" sz="4400" spc="-1" strike="noStrike">
              <a:latin typeface="Bookman Old Style"/>
            </a:endParaRPr>
          </a:p>
        </p:txBody>
      </p:sp>
    </p:spTree>
  </p:cSld>
  <mc:AlternateContent>
    <mc:Choice Requires="p14">
      <p:transition spd="slow" p14:dur="2000">
        <p14:rippl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04a8dd"/>
            </a:gs>
          </a:gsLst>
          <a:lin ang="36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5288040" y="0"/>
            <a:ext cx="4251960" cy="5669640"/>
          </a:xfrm>
          <a:prstGeom prst="rect">
            <a:avLst/>
          </a:prstGeom>
          <a:ln w="0">
            <a:noFill/>
          </a:ln>
        </p:spPr>
      </p:pic>
      <p:pic>
        <p:nvPicPr>
          <p:cNvPr id="88" name="" descr=""/>
          <p:cNvPicPr/>
          <p:nvPr/>
        </p:nvPicPr>
        <p:blipFill>
          <a:blip r:embed="rId2"/>
          <a:stretch/>
        </p:blipFill>
        <p:spPr>
          <a:xfrm>
            <a:off x="360000" y="0"/>
            <a:ext cx="4251960" cy="5669640"/>
          </a:xfrm>
          <a:prstGeom prst="rect">
            <a:avLst/>
          </a:prstGeom>
          <a:ln w="0">
            <a:noFill/>
          </a:ln>
        </p:spPr>
      </p:pic>
      <p:sp>
        <p:nvSpPr>
          <p:cNvPr id="89" name=""/>
          <p:cNvSpPr txBox="1"/>
          <p:nvPr/>
        </p:nvSpPr>
        <p:spPr>
          <a:xfrm>
            <a:off x="504720" y="42840"/>
            <a:ext cx="9071640" cy="131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i="1" lang="ru-RU" sz="4400" spc="-1" strike="noStrike">
                <a:latin typeface="Bookman Old Style"/>
              </a:rPr>
              <a:t>Областные соревнования </a:t>
            </a:r>
            <a:br>
              <a:rPr sz="4400"/>
            </a:br>
            <a:r>
              <a:rPr b="1" i="1" lang="ru-RU" sz="4400" spc="-1" strike="noStrike">
                <a:latin typeface="Bookman Old Style"/>
              </a:rPr>
              <a:t>по легкой атлетике</a:t>
            </a:r>
            <a:endParaRPr b="1" i="1" lang="ru-RU" sz="4400" spc="-1" strike="noStrike">
              <a:latin typeface="Bookman Old Style"/>
            </a:endParaRPr>
          </a:p>
        </p:txBody>
      </p:sp>
    </p:spTree>
  </p:cSld>
  <mc:AlternateContent>
    <mc:Choice Requires="p14">
      <p:transition spd="slow" p14:dur="20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493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i="1" lang="ru-RU" sz="2000" spc="-1" strike="noStrike">
                <a:latin typeface="Bookman Old Style"/>
              </a:rPr>
              <a:t>Внеурочная деятельность с детьми с ограниченными возможностями здоровья</a:t>
            </a:r>
            <a:br>
              <a:rPr sz="2000"/>
            </a:br>
            <a:r>
              <a:rPr b="0" i="1" lang="ru-RU" sz="2000" spc="-1" strike="noStrike">
                <a:latin typeface="Bookman Old Style"/>
              </a:rPr>
              <a:t>выполняет следующие основные функции:</a:t>
            </a:r>
            <a:endParaRPr b="0" i="1" lang="ru-RU" sz="2000" spc="-1" strike="noStrike">
              <a:latin typeface="Bookman Old Style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720000" y="1686600"/>
            <a:ext cx="4426920" cy="29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r>
              <a:rPr b="0" lang="ru-RU" sz="3200" spc="-1" strike="noStrike">
                <a:latin typeface="Bookman Old Style"/>
              </a:rPr>
              <a:t></a:t>
            </a:r>
            <a:r>
              <a:rPr b="1" i="1" lang="ru-RU" sz="3200" spc="-1" strike="noStrike">
                <a:latin typeface="Bookman Old Style"/>
              </a:rPr>
              <a:t> </a:t>
            </a:r>
            <a:r>
              <a:rPr b="1" i="1" lang="ru-RU" sz="3200" spc="-1" strike="noStrike">
                <a:latin typeface="Bookman Old Style"/>
              </a:rPr>
              <a:t>образовательная</a:t>
            </a:r>
            <a:r>
              <a:rPr b="0" i="1" lang="ru-RU" sz="3200" spc="-1" strike="noStrike">
                <a:latin typeface="Bookman Old Style"/>
              </a:rPr>
              <a:t> – обучение ребенка по дополнительным образовательным программам, получение им новых знаний;</a:t>
            </a:r>
            <a:endParaRPr b="0" lang="ru-RU" sz="3200" spc="-1" strike="noStrike">
              <a:latin typeface="Arial"/>
            </a:endParaRPr>
          </a:p>
          <a:p>
            <a:r>
              <a:rPr b="0" lang="ru-RU" sz="3200" spc="-1" strike="noStrike">
                <a:latin typeface="Arial"/>
              </a:rPr>
              <a:t> </a:t>
            </a:r>
            <a:r>
              <a:rPr b="1" i="1" lang="ru-RU" sz="3200" spc="-1" strike="noStrike">
                <a:latin typeface="Bookman Old Style"/>
              </a:rPr>
              <a:t>воспитательная</a:t>
            </a:r>
            <a:r>
              <a:rPr b="0" i="1" lang="ru-RU" sz="3200" spc="-1" strike="noStrike">
                <a:latin typeface="Bookman Old Style"/>
              </a:rPr>
              <a:t> – обогащение и расширение культурного слоя общеобразовательной организации, формирование культурной среды;</a:t>
            </a:r>
            <a:endParaRPr b="0" lang="ru-RU" sz="3200" spc="-1" strike="noStrike">
              <a:latin typeface="Arial"/>
            </a:endParaRPr>
          </a:p>
          <a:p>
            <a:r>
              <a:rPr b="0" lang="ru-RU" sz="3200" spc="-1" strike="noStrike">
                <a:latin typeface="Bookman Old Style"/>
              </a:rPr>
              <a:t></a:t>
            </a:r>
            <a:r>
              <a:rPr b="0" i="1" lang="ru-RU" sz="3200" spc="-1" strike="noStrike">
                <a:latin typeface="Bookman Old Style"/>
              </a:rPr>
              <a:t> </a:t>
            </a:r>
            <a:r>
              <a:rPr b="1" i="1" lang="ru-RU" sz="3200" spc="-1" strike="noStrike">
                <a:latin typeface="Bookman Old Style"/>
              </a:rPr>
              <a:t>контролирующая</a:t>
            </a:r>
            <a:r>
              <a:rPr b="0" i="1" lang="ru-RU" sz="3200" spc="-1" strike="noStrike">
                <a:latin typeface="Bookman Old Style"/>
              </a:rPr>
              <a:t> – проведение рефлексии, оценивание эффективности деятельности за определенный период времени.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5113080" y="168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7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i="1" lang="ru-RU" sz="3200" spc="-1" strike="noStrike">
                <a:latin typeface="Bookman Old Style"/>
              </a:rPr>
              <a:t>рекреационная</a:t>
            </a:r>
            <a:r>
              <a:rPr b="0" i="1" lang="ru-RU" sz="3200" spc="-1" strike="noStrike">
                <a:latin typeface="Bookman Old Style"/>
              </a:rPr>
              <a:t> – организация содержательного досуга, как сферы восстановления психофизических сил ребенка; </a:t>
            </a:r>
            <a:endParaRPr b="0" i="1" lang="ru-RU" sz="3200" spc="-1" strike="noStrike">
              <a:latin typeface="Bookman Old Style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i="1" lang="ru-RU" sz="3200" spc="-1" strike="noStrike">
                <a:latin typeface="Bookman Old Style"/>
              </a:rPr>
              <a:t>компенсационная</a:t>
            </a:r>
            <a:r>
              <a:rPr b="0" i="1" lang="ru-RU" sz="3200" spc="-1" strike="noStrike">
                <a:latin typeface="Bookman Old Style"/>
              </a:rPr>
              <a:t> – освоение ребенком новых направлений деятельности, углубляющих и дополняющих основное образование и создающих эмоционально значимый для ребенка фон освоения содержания общего образования, предоставление ребенку определенных гарантий достижения успеха в избранных им сферах творческой деятельности;</a:t>
            </a:r>
            <a:endParaRPr b="0" i="1" lang="ru-RU" sz="3200" spc="-1" strike="noStrike">
              <a:latin typeface="Bookman Old Style"/>
            </a:endParaRPr>
          </a:p>
        </p:txBody>
      </p:sp>
    </p:spTree>
  </p:cSld>
  <mc:AlternateContent>
    <mc:Choice Requires="p14">
      <p:transition spd="slow" p14:dur="20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493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i="1" lang="ru-RU" sz="2000" spc="-1" strike="noStrike">
                <a:latin typeface="Bookman Old Style"/>
              </a:rPr>
              <a:t>Внеурочные формы включают в себя следующие направления:</a:t>
            </a:r>
            <a:endParaRPr b="0" i="1" lang="ru-RU" sz="2000" spc="-1" strike="noStrike">
              <a:latin typeface="Bookman Old Style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720000" y="1326600"/>
            <a:ext cx="4680000" cy="29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3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ru-RU" sz="3200" spc="-1" strike="noStrike">
                <a:latin typeface="Bookman Old Style"/>
              </a:rPr>
              <a:t>систематические учебно-тренировочные занятия в спортивных секциях и кружках;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ru-RU" sz="3200" spc="-1" strike="noStrike">
                <a:latin typeface="Bookman Old Style"/>
              </a:rPr>
              <a:t>учебно-тренировочные занятия, массовые физкультурно-оздоровительные мероприятия;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ru-RU" sz="3200" spc="-1" strike="noStrike">
                <a:latin typeface="Bookman Old Style"/>
              </a:rPr>
              <a:t> </a:t>
            </a:r>
            <a:r>
              <a:rPr b="0" i="1" lang="ru-RU" sz="3200" spc="-1" strike="noStrike">
                <a:latin typeface="Bookman Old Style"/>
              </a:rPr>
              <a:t>физкультурно-спортивные мероприятия на спортивных площадках.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48" name="" descr=""/>
          <p:cNvPicPr/>
          <p:nvPr/>
        </p:nvPicPr>
        <p:blipFill>
          <a:blip r:embed="rId2"/>
          <a:stretch/>
        </p:blipFill>
        <p:spPr>
          <a:xfrm>
            <a:off x="6120000" y="1139760"/>
            <a:ext cx="2925000" cy="3900240"/>
          </a:xfrm>
          <a:prstGeom prst="rect">
            <a:avLst/>
          </a:prstGeom>
          <a:ln w="0">
            <a:noFill/>
          </a:ln>
        </p:spPr>
      </p:pic>
      <p:sp>
        <p:nvSpPr>
          <p:cNvPr id="49" name=""/>
          <p:cNvSpPr txBox="1"/>
          <p:nvPr/>
        </p:nvSpPr>
        <p:spPr>
          <a:xfrm>
            <a:off x="1908360" y="4093560"/>
            <a:ext cx="511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i="1" lang="ru-RU" sz="1600" spc="-1" strike="noStrike">
                <a:latin typeface="Bookman Old Style"/>
              </a:rPr>
              <a:t>Областные соревнования </a:t>
            </a:r>
            <a:br>
              <a:rPr sz="1600"/>
            </a:br>
            <a:r>
              <a:rPr b="1" i="1" lang="ru-RU" sz="1600" spc="-1" strike="noStrike">
                <a:latin typeface="Bookman Old Style"/>
              </a:rPr>
              <a:t>по легкой атлетике</a:t>
            </a:r>
            <a:endParaRPr b="1" i="1" lang="ru-RU" sz="1600" spc="-1" strike="noStrike">
              <a:latin typeface="Bookman Old Style"/>
            </a:endParaRPr>
          </a:p>
        </p:txBody>
      </p:sp>
    </p:spTree>
  </p:cSld>
  <mc:AlternateContent>
    <mc:Choice Requires="p14">
      <p:transition spd="slow" p14:dur="20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68360" y="591840"/>
            <a:ext cx="9071640" cy="5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i="1" lang="ru-RU" sz="2000" spc="-1" strike="noStrike">
                <a:latin typeface="Bookman Old Style"/>
              </a:rPr>
              <a:t>Метод практических упражнений:</a:t>
            </a:r>
            <a:endParaRPr b="0" i="1" lang="ru-RU" sz="2000" spc="-1" strike="noStrike">
              <a:latin typeface="Bookman Old Style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40000" y="1620000"/>
            <a:ext cx="4320000" cy="29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1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i="1" lang="ru-RU" sz="3200" spc="-1" strike="noStrike">
                <a:latin typeface="Bookman Old Style"/>
              </a:rPr>
              <a:t> 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ru-RU" sz="3200" spc="-1" strike="noStrike">
                <a:latin typeface="Bookman Old Style"/>
              </a:rPr>
              <a:t>И. П. – то же. Вдох: занимаем первую позицию предыдущего упражнения. 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ru-RU" sz="3200" spc="-1" strike="noStrike">
                <a:latin typeface="Bookman Old Style"/>
              </a:rPr>
              <a:t>Выдох: корпус наклоняется вперед, руки вытягиваются вперед. 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ru-RU" sz="3200" spc="-1" strike="noStrike">
                <a:latin typeface="Bookman Old Style"/>
              </a:rPr>
              <a:t>Вдох: переход к прежней позиции (руки поставить на пол). Выдох: возвращение в исходное положение. Затем упражнение повторяется с противоположной стороны.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52" name=""/>
          <p:cNvSpPr txBox="1"/>
          <p:nvPr/>
        </p:nvSpPr>
        <p:spPr>
          <a:xfrm>
            <a:off x="5220000" y="1326600"/>
            <a:ext cx="4680000" cy="299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r>
              <a:rPr b="1" i="1" lang="ru-RU" sz="3200" spc="-1" strike="noStrike">
                <a:latin typeface="Bookman Old Style"/>
              </a:rPr>
              <a:t> 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53" name="" descr=""/>
          <p:cNvPicPr/>
          <p:nvPr/>
        </p:nvPicPr>
        <p:blipFill>
          <a:blip r:embed="rId2"/>
          <a:stretch/>
        </p:blipFill>
        <p:spPr>
          <a:xfrm>
            <a:off x="5071320" y="1980000"/>
            <a:ext cx="4468680" cy="2234160"/>
          </a:xfrm>
          <a:prstGeom prst="rect">
            <a:avLst/>
          </a:prstGeom>
          <a:ln w="0">
            <a:noFill/>
          </a:ln>
        </p:spPr>
      </p:pic>
      <p:sp>
        <p:nvSpPr>
          <p:cNvPr id="54" name=""/>
          <p:cNvSpPr txBox="1"/>
          <p:nvPr/>
        </p:nvSpPr>
        <p:spPr>
          <a:xfrm>
            <a:off x="1224000" y="1131840"/>
            <a:ext cx="8316000" cy="6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Bef>
                <a:spcPts val="1417"/>
              </a:spcBef>
              <a:buNone/>
            </a:pPr>
            <a:r>
              <a:rPr b="1" i="1" lang="ru-RU" sz="3200" spc="-1" strike="noStrike">
                <a:latin typeface="Bookman Old Style"/>
              </a:rPr>
              <a:t> </a:t>
            </a:r>
            <a:r>
              <a:rPr b="1" i="1" lang="ru-RU" sz="3200" spc="-1" strike="noStrike">
                <a:latin typeface="Bookman Old Style"/>
              </a:rPr>
              <a:t>Упражнение Равновесие: </a:t>
            </a:r>
            <a:endParaRPr b="0" lang="ru-RU" sz="3200" spc="-1" strike="noStrike">
              <a:latin typeface="Arial"/>
            </a:endParaRPr>
          </a:p>
          <a:p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i="1" lang="ru-RU" sz="2000" spc="-1" strike="noStrike">
                <a:latin typeface="Bookman Old Style"/>
              </a:rPr>
              <a:t>Метод практических упражнений:</a:t>
            </a:r>
            <a:endParaRPr b="0" i="1" lang="ru-RU" sz="2000" spc="-1" strike="noStrike">
              <a:latin typeface="Bookman Old Style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1224000" y="951840"/>
            <a:ext cx="8316000" cy="6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Bef>
                <a:spcPts val="1417"/>
              </a:spcBef>
              <a:buNone/>
            </a:pPr>
            <a:r>
              <a:rPr b="1" i="1" lang="ru-RU" sz="3200" spc="-1" strike="noStrike">
                <a:latin typeface="Bookman Old Style"/>
              </a:rPr>
              <a:t> </a:t>
            </a:r>
            <a:r>
              <a:rPr b="1" i="1" lang="ru-RU" sz="3200" spc="-1" strike="noStrike">
                <a:latin typeface="Bookman Old Style"/>
              </a:rPr>
              <a:t>Упражнение Скручивание: </a:t>
            </a:r>
            <a:endParaRPr b="0" lang="ru-RU" sz="3200" spc="-1" strike="noStrike">
              <a:latin typeface="Arial"/>
            </a:endParaRPr>
          </a:p>
          <a:p>
            <a:endParaRPr b="0" lang="ru-RU" sz="3200" spc="-1" strike="noStrike">
              <a:latin typeface="Arial"/>
            </a:endParaRPr>
          </a:p>
        </p:txBody>
      </p:sp>
      <p:pic>
        <p:nvPicPr>
          <p:cNvPr id="57" name="" descr=""/>
          <p:cNvPicPr/>
          <p:nvPr/>
        </p:nvPicPr>
        <p:blipFill>
          <a:blip r:embed="rId2"/>
          <a:stretch/>
        </p:blipFill>
        <p:spPr>
          <a:xfrm>
            <a:off x="719640" y="1800000"/>
            <a:ext cx="4680360" cy="2340000"/>
          </a:xfrm>
          <a:prstGeom prst="rect">
            <a:avLst/>
          </a:prstGeom>
          <a:ln w="0">
            <a:noFill/>
          </a:ln>
        </p:spPr>
      </p:pic>
      <p:sp>
        <p:nvSpPr>
          <p:cNvPr id="58" name=""/>
          <p:cNvSpPr txBox="1"/>
          <p:nvPr/>
        </p:nvSpPr>
        <p:spPr>
          <a:xfrm>
            <a:off x="5400000" y="1551240"/>
            <a:ext cx="4140000" cy="3308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buNone/>
            </a:pPr>
            <a:r>
              <a:rPr b="0" i="1" lang="ru-RU" sz="1800" spc="-1" strike="noStrike">
                <a:latin typeface="Bookman Old Style"/>
              </a:rPr>
              <a:t>Это упражнение для верхнего пресса выполняется в положении лежа, при этом нога согнута в колене, локти разведены в стороны, а руки находятся за шеей. Медленно поднимаем верхнюю часть туловища. </a:t>
            </a:r>
            <a:endParaRPr b="0" lang="ru-RU" sz="1800" spc="-1" strike="noStrike">
              <a:latin typeface="Arial"/>
            </a:endParaRPr>
          </a:p>
          <a:p>
            <a:pPr algn="just">
              <a:buNone/>
            </a:pPr>
            <a:r>
              <a:rPr b="0" i="1" lang="ru-RU" sz="1800" spc="-1" strike="noStrike">
                <a:latin typeface="Bookman Old Style"/>
              </a:rPr>
              <a:t>Также медленно опускаемся в исходное положение. Поясница должна плотно прижиматься к полу на протяжении всего упражнения.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i="1" lang="ru-RU" sz="2000" spc="-1" strike="noStrike">
                <a:latin typeface="Bookman Old Style"/>
              </a:rPr>
              <a:t>Метод дистанционного управления</a:t>
            </a:r>
            <a:endParaRPr b="0" i="1" lang="ru-RU" sz="2000" spc="-1" strike="noStrike">
              <a:latin typeface="Bookman Old Style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1260000" y="900000"/>
            <a:ext cx="4426920" cy="654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Bef>
                <a:spcPts val="1417"/>
              </a:spcBef>
              <a:buNone/>
            </a:pPr>
            <a:r>
              <a:rPr b="1" i="1" lang="ru-RU" sz="3200" spc="-1" strike="noStrike">
                <a:latin typeface="Bookman Old Style"/>
              </a:rPr>
              <a:t>Игра «Лягушки»</a:t>
            </a:r>
            <a:endParaRPr b="0" lang="ru-RU" sz="3200" spc="-1" strike="noStrike">
              <a:latin typeface="Arial"/>
            </a:endParaRPr>
          </a:p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"/>
          <p:cNvSpPr txBox="1"/>
          <p:nvPr/>
        </p:nvSpPr>
        <p:spPr>
          <a:xfrm>
            <a:off x="720000" y="1440000"/>
            <a:ext cx="5400000" cy="3600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buNone/>
            </a:pPr>
            <a:r>
              <a:rPr b="1" i="1" lang="ru-RU" sz="1800" spc="-1" strike="noStrike">
                <a:latin typeface="Bookman Old Style"/>
              </a:rPr>
              <a:t>Цель: </a:t>
            </a:r>
            <a:r>
              <a:rPr b="0" i="1" lang="ru-RU" sz="1800" spc="-1" strike="noStrike">
                <a:latin typeface="Bookman Old Style"/>
              </a:rPr>
              <a:t>Цели: формирование правильной осанки, укрепление мышц нижних конечностей и мышц, участвующих в формировании свода стопы.</a:t>
            </a:r>
            <a:endParaRPr b="0" lang="ru-RU" sz="1800" spc="-1" strike="noStrike">
              <a:latin typeface="Arial"/>
            </a:endParaRPr>
          </a:p>
          <a:p>
            <a:pPr algn="just">
              <a:buNone/>
            </a:pPr>
            <a:endParaRPr b="0" lang="ru-RU" sz="1800" spc="-1" strike="noStrike">
              <a:latin typeface="Arial"/>
            </a:endParaRPr>
          </a:p>
          <a:p>
            <a:pPr algn="just">
              <a:buNone/>
            </a:pPr>
            <a:r>
              <a:rPr b="1" i="1" lang="ru-RU" sz="1800" spc="-1" strike="noStrike">
                <a:latin typeface="Bookman Old Style"/>
              </a:rPr>
              <a:t>Инструкция.</a:t>
            </a:r>
            <a:r>
              <a:rPr b="0" i="1" lang="ru-RU" sz="1800" spc="-1" strike="noStrike">
                <a:latin typeface="Bookman Old Style"/>
              </a:rPr>
              <a:t> Вот лягушки по дорожке</a:t>
            </a:r>
            <a:endParaRPr b="0" lang="ru-RU" sz="1800" spc="-1" strike="noStrike">
              <a:latin typeface="Arial"/>
            </a:endParaRPr>
          </a:p>
          <a:p>
            <a:pPr algn="just">
              <a:buNone/>
            </a:pPr>
            <a:r>
              <a:rPr b="0" i="1" lang="ru-RU" sz="1800" spc="-1" strike="noStrike">
                <a:latin typeface="Bookman Old Style"/>
              </a:rPr>
              <a:t>Скачут, вытянувши ножки. Ква-ква-ква!</a:t>
            </a:r>
            <a:endParaRPr b="0" lang="ru-RU" sz="1800" spc="-1" strike="noStrike">
              <a:latin typeface="Arial"/>
            </a:endParaRPr>
          </a:p>
          <a:p>
            <a:pPr algn="just">
              <a:buNone/>
            </a:pPr>
            <a:r>
              <a:rPr b="0" i="1" lang="ru-RU" sz="1800" spc="-1" strike="noStrike">
                <a:latin typeface="Bookman Old Style"/>
              </a:rPr>
              <a:t>Скачут, вытянувши ножки!</a:t>
            </a:r>
            <a:endParaRPr b="0" lang="ru-RU" sz="1800" spc="-1" strike="noStrike">
              <a:latin typeface="Arial"/>
            </a:endParaRPr>
          </a:p>
          <a:p>
            <a:pPr algn="just">
              <a:buNone/>
            </a:pPr>
            <a:r>
              <a:rPr b="0" i="1" lang="ru-RU" sz="1800" spc="-1" strike="noStrike">
                <a:latin typeface="Bookman Old Style"/>
              </a:rPr>
              <a:t>И. п.: встать на четвереньки, присесть, пальцами рук касаться пола. Колени развести, руки между коленями. Подпрыгнуть вверх и вернуться в и. п. </a:t>
            </a:r>
            <a:endParaRPr b="0" lang="ru-RU" sz="1800" spc="-1" strike="noStrike">
              <a:latin typeface="Arial"/>
            </a:endParaRPr>
          </a:p>
          <a:p>
            <a:pPr algn="just">
              <a:buNone/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62" name=""/>
          <p:cNvSpPr txBox="1"/>
          <p:nvPr/>
        </p:nvSpPr>
        <p:spPr>
          <a:xfrm>
            <a:off x="6120000" y="1440000"/>
            <a:ext cx="3600000" cy="3147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buNone/>
            </a:pPr>
            <a:r>
              <a:rPr b="0" i="1" lang="ru-RU" sz="1800" spc="-1" strike="noStrike">
                <a:latin typeface="Bookman Old Style"/>
              </a:rPr>
              <a:t>(</a:t>
            </a:r>
            <a:r>
              <a:rPr b="1" i="1" lang="ru-RU" sz="1800" spc="-1" strike="noStrike">
                <a:latin typeface="Bookman Old Style"/>
              </a:rPr>
              <a:t>Второй вариант:</a:t>
            </a:r>
            <a:r>
              <a:rPr b="0" i="1" lang="ru-RU" sz="1800" spc="-1" strike="noStrike">
                <a:latin typeface="Bookman Old Style"/>
              </a:rPr>
              <a:t> </a:t>
            </a:r>
            <a:endParaRPr b="0" lang="ru-RU" sz="1800" spc="-1" strike="noStrike">
              <a:latin typeface="Arial"/>
            </a:endParaRPr>
          </a:p>
          <a:p>
            <a:pPr algn="just">
              <a:buNone/>
            </a:pPr>
            <a:r>
              <a:rPr b="0" i="1" lang="ru-RU" sz="1800" spc="-1" strike="noStrike">
                <a:latin typeface="Bookman Old Style"/>
              </a:rPr>
              <a:t>с продвижением вперед).</a:t>
            </a:r>
            <a:endParaRPr b="0" lang="ru-RU" sz="1800" spc="-1" strike="noStrike">
              <a:latin typeface="Arial"/>
            </a:endParaRPr>
          </a:p>
          <a:p>
            <a:pPr algn="just">
              <a:buNone/>
            </a:pPr>
            <a:r>
              <a:rPr b="0" i="1" lang="ru-RU" sz="1800" spc="-1" strike="noStrike">
                <a:latin typeface="Bookman Old Style"/>
              </a:rPr>
              <a:t>Средь деревьев, на болотце,</a:t>
            </a:r>
            <a:endParaRPr b="0" lang="ru-RU" sz="1800" spc="-1" strike="noStrike">
              <a:latin typeface="Arial"/>
            </a:endParaRPr>
          </a:p>
          <a:p>
            <a:pPr algn="just">
              <a:buNone/>
            </a:pPr>
            <a:r>
              <a:rPr b="0" i="1" lang="ru-RU" sz="1800" spc="-1" strike="noStrike">
                <a:latin typeface="Bookman Old Style"/>
              </a:rPr>
              <a:t>Есть свой дом у лягушат.</a:t>
            </a:r>
            <a:endParaRPr b="0" lang="ru-RU" sz="1800" spc="-1" strike="noStrike">
              <a:latin typeface="Arial"/>
            </a:endParaRPr>
          </a:p>
          <a:p>
            <a:pPr algn="just">
              <a:buNone/>
            </a:pPr>
            <a:r>
              <a:rPr b="0" i="1" lang="ru-RU" sz="1800" spc="-1" strike="noStrike">
                <a:latin typeface="Bookman Old Style"/>
              </a:rPr>
              <a:t>Вот лягушки по дорожке</a:t>
            </a:r>
            <a:endParaRPr b="0" lang="ru-RU" sz="1800" spc="-1" strike="noStrike">
              <a:latin typeface="Arial"/>
            </a:endParaRPr>
          </a:p>
          <a:p>
            <a:pPr algn="just">
              <a:buNone/>
            </a:pPr>
            <a:r>
              <a:rPr b="0" i="1" lang="ru-RU" sz="1800" spc="-1" strike="noStrike">
                <a:latin typeface="Bookman Old Style"/>
              </a:rPr>
              <a:t>Скачут, вытянувши ножки.</a:t>
            </a:r>
            <a:endParaRPr b="0" lang="ru-RU" sz="1800" spc="-1" strike="noStrike">
              <a:latin typeface="Arial"/>
            </a:endParaRPr>
          </a:p>
          <a:p>
            <a:pPr algn="just">
              <a:buNone/>
            </a:pPr>
            <a:r>
              <a:rPr b="0" i="1" lang="ru-RU" sz="1800" spc="-1" strike="noStrike">
                <a:latin typeface="Bookman Old Style"/>
              </a:rPr>
              <a:t>Ква-ква-ква, ква-ква-ква,</a:t>
            </a:r>
            <a:endParaRPr b="0" lang="ru-RU" sz="1800" spc="-1" strike="noStrike">
              <a:latin typeface="Arial"/>
            </a:endParaRPr>
          </a:p>
          <a:p>
            <a:pPr algn="just">
              <a:buNone/>
            </a:pPr>
            <a:r>
              <a:rPr b="0" i="1" lang="ru-RU" sz="1800" spc="-1" strike="noStrike">
                <a:latin typeface="Bookman Old Style"/>
              </a:rPr>
              <a:t>Скачут, не жалея ножки.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9720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i="1" lang="ru-RU" sz="1800" spc="-1" strike="noStrike">
                <a:latin typeface="Bookman Old Style"/>
              </a:rPr>
              <a:t>Метод наглядности. Метод стимулирования двигательных действий</a:t>
            </a:r>
            <a:endParaRPr b="0" i="1" lang="ru-RU" sz="1800" spc="-1" strike="noStrike">
              <a:latin typeface="Bookman Old Style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900000" y="1080000"/>
            <a:ext cx="8316000" cy="6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Bef>
                <a:spcPts val="1417"/>
              </a:spcBef>
              <a:buNone/>
            </a:pPr>
            <a:r>
              <a:rPr b="1" i="1" lang="ru-RU" sz="3200" spc="-1" strike="noStrike">
                <a:latin typeface="Bookman Old Style"/>
              </a:rPr>
              <a:t> </a:t>
            </a:r>
            <a:r>
              <a:rPr b="1" i="1" lang="ru-RU" sz="3200" spc="-1" strike="noStrike">
                <a:latin typeface="Bookman Old Style"/>
              </a:rPr>
              <a:t>Игра «Зоопарк»</a:t>
            </a:r>
            <a:endParaRPr b="0" lang="ru-RU" sz="3200" spc="-1" strike="noStrike">
              <a:latin typeface="Arial"/>
            </a:endParaRPr>
          </a:p>
          <a:p>
            <a:endParaRPr b="0" lang="ru-RU" sz="3200" spc="-1" strike="noStrike">
              <a:latin typeface="Arial"/>
            </a:endParaRPr>
          </a:p>
        </p:txBody>
      </p:sp>
      <p:sp>
        <p:nvSpPr>
          <p:cNvPr id="65" name=""/>
          <p:cNvSpPr txBox="1"/>
          <p:nvPr/>
        </p:nvSpPr>
        <p:spPr>
          <a:xfrm>
            <a:off x="900000" y="1620000"/>
            <a:ext cx="8640000" cy="357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buNone/>
            </a:pPr>
            <a:r>
              <a:rPr b="1" i="1" lang="ru-RU" sz="1800" spc="-1" strike="noStrike">
                <a:latin typeface="Bookman Old Style"/>
              </a:rPr>
              <a:t>Цель: </a:t>
            </a:r>
            <a:r>
              <a:rPr b="0" i="1" lang="ru-RU" sz="1800" spc="-1" strike="noStrike">
                <a:latin typeface="Bookman Old Style"/>
              </a:rPr>
              <a:t>развитие воображения, раскованности в движениях. Количество игроков – 4-20 человек.</a:t>
            </a:r>
            <a:endParaRPr b="0" lang="ru-RU" sz="1800" spc="-1" strike="noStrike">
              <a:latin typeface="Arial"/>
            </a:endParaRPr>
          </a:p>
          <a:p>
            <a:pPr algn="just">
              <a:buNone/>
            </a:pPr>
            <a:endParaRPr b="0" lang="ru-RU" sz="1800" spc="-1" strike="noStrike">
              <a:latin typeface="Arial"/>
            </a:endParaRPr>
          </a:p>
          <a:p>
            <a:pPr algn="just">
              <a:buNone/>
            </a:pPr>
            <a:r>
              <a:rPr b="1" i="1" lang="ru-RU" sz="1800" spc="-1" strike="noStrike">
                <a:latin typeface="Bookman Old Style"/>
              </a:rPr>
              <a:t>Инструкция.</a:t>
            </a:r>
            <a:r>
              <a:rPr b="0" i="1" lang="ru-RU" sz="1800" spc="-1" strike="noStrike">
                <a:latin typeface="Bookman Old Style"/>
              </a:rPr>
              <a:t> Все участники по очереди показывают движения, характерные для задуманного ими по условиям игры животного. Остальные пытаются отгадать. Затем участники объединяются в подгруппы по 2-3 человека. Ведущий, указывая на любую подгруппу, дает название животного. Участники, не сговариваясь, вместе изображают одно названное животное. Далее подгруппа также может изобразить какое-либо животное, а другие участники отгадывают – какое.</a:t>
            </a:r>
            <a:endParaRPr b="0" lang="ru-RU" sz="1800" spc="-1" strike="noStrike">
              <a:latin typeface="Arial"/>
            </a:endParaRPr>
          </a:p>
          <a:p>
            <a:pPr algn="just">
              <a:buNone/>
            </a:pPr>
            <a:endParaRPr b="0" lang="ru-RU" sz="1800" spc="-1" strike="noStrike">
              <a:latin typeface="Arial"/>
            </a:endParaRPr>
          </a:p>
          <a:p>
            <a:pPr algn="just">
              <a:buNone/>
            </a:pPr>
            <a:r>
              <a:rPr b="1" i="1" lang="ru-RU" sz="1800" spc="-1" strike="noStrike">
                <a:latin typeface="Bookman Old Style"/>
              </a:rPr>
              <a:t>Методические указания.</a:t>
            </a:r>
            <a:r>
              <a:rPr b="0" i="1" lang="ru-RU" sz="1800" spc="-1" strike="noStrike">
                <a:latin typeface="Bookman Old Style"/>
              </a:rPr>
              <a:t> Игру можно повторять несколько раз.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972000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i="1" lang="ru-RU" sz="1800" spc="-1" strike="noStrike">
                <a:latin typeface="Bookman Old Style"/>
              </a:rPr>
              <a:t>Метод наглядности. Метод стимулирования двигательных действий</a:t>
            </a:r>
            <a:endParaRPr b="0" i="1" lang="ru-RU" sz="1800" spc="-1" strike="noStrike">
              <a:latin typeface="Bookman Old Style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900000" y="1080000"/>
            <a:ext cx="8316000" cy="6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algn="ctr">
              <a:spcBef>
                <a:spcPts val="1417"/>
              </a:spcBef>
              <a:buNone/>
            </a:pPr>
            <a:r>
              <a:rPr b="1" i="1" lang="ru-RU" sz="3200" spc="-1" strike="noStrike">
                <a:latin typeface="Bookman Old Style"/>
              </a:rPr>
              <a:t> </a:t>
            </a:r>
            <a:r>
              <a:rPr b="1" i="1" lang="ru-RU" sz="3200" spc="-1" strike="noStrike">
                <a:latin typeface="Bookman Old Style"/>
              </a:rPr>
              <a:t>Игра «Поймай мяч»</a:t>
            </a:r>
            <a:endParaRPr b="0" lang="ru-RU" sz="3200" spc="-1" strike="noStrike">
              <a:latin typeface="Arial"/>
            </a:endParaRPr>
          </a:p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"/>
          <p:cNvSpPr txBox="1"/>
          <p:nvPr/>
        </p:nvSpPr>
        <p:spPr>
          <a:xfrm>
            <a:off x="900000" y="1620000"/>
            <a:ext cx="8640000" cy="3416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buNone/>
            </a:pPr>
            <a:r>
              <a:rPr b="1" i="1" lang="ru-RU" sz="1600" spc="-1" strike="noStrike">
                <a:latin typeface="Bookman Old Style"/>
              </a:rPr>
              <a:t>Цель: </a:t>
            </a:r>
            <a:r>
              <a:rPr b="0" i="1" lang="ru-RU" sz="1600" spc="-1" strike="noStrike">
                <a:latin typeface="Bookman Old Style"/>
              </a:rPr>
              <a:t>развитие внимания, памяти, приобретение навыков в бросках и ловле мяча. Количество играющих может быть любым. </a:t>
            </a:r>
            <a:endParaRPr b="0" lang="ru-RU" sz="1600" spc="-1" strike="noStrike">
              <a:latin typeface="Arial"/>
            </a:endParaRPr>
          </a:p>
          <a:p>
            <a:pPr algn="just">
              <a:buNone/>
            </a:pPr>
            <a:r>
              <a:rPr b="1" i="1" lang="ru-RU" sz="1600" spc="-1" strike="noStrike">
                <a:latin typeface="Bookman Old Style"/>
              </a:rPr>
              <a:t>Инвентарь: </a:t>
            </a:r>
            <a:r>
              <a:rPr b="0" i="1" lang="ru-RU" sz="1600" spc="-1" strike="noStrike">
                <a:latin typeface="Bookman Old Style"/>
              </a:rPr>
              <a:t>один мяч среднего размера.</a:t>
            </a:r>
            <a:endParaRPr b="0" lang="ru-RU" sz="1600" spc="-1" strike="noStrike">
              <a:latin typeface="Arial"/>
            </a:endParaRPr>
          </a:p>
          <a:p>
            <a:pPr algn="just">
              <a:buNone/>
            </a:pPr>
            <a:endParaRPr b="0" lang="ru-RU" sz="1600" spc="-1" strike="noStrike">
              <a:latin typeface="Arial"/>
            </a:endParaRPr>
          </a:p>
          <a:p>
            <a:pPr algn="just">
              <a:buNone/>
            </a:pPr>
            <a:r>
              <a:rPr b="1" i="1" lang="ru-RU" sz="1600" spc="-1" strike="noStrike">
                <a:latin typeface="Bookman Old Style"/>
              </a:rPr>
              <a:t>Инструкция.</a:t>
            </a:r>
            <a:r>
              <a:rPr b="0" i="1" lang="ru-RU" sz="1600" spc="-1" strike="noStrike">
                <a:latin typeface="Bookman Old Style"/>
              </a:rPr>
              <a:t> Играющие располагаются по кругу. Водящий находится в центре. Подбрасывая вверх мяч, он называет имя игрока. Названный игрок должен поймать мяч. Если он поймал его, то возвращается на свое место, если же не поймал, то меняется местом с водящим. Побеждает тот, кто меньше всех бал водящим.</a:t>
            </a:r>
            <a:endParaRPr b="0" lang="ru-RU" sz="1600" spc="-1" strike="noStrike">
              <a:latin typeface="Arial"/>
            </a:endParaRPr>
          </a:p>
          <a:p>
            <a:pPr algn="just">
              <a:buNone/>
            </a:pPr>
            <a:r>
              <a:rPr b="1" i="1" lang="ru-RU" sz="1600" spc="-1" strike="noStrike">
                <a:latin typeface="Bookman Old Style"/>
              </a:rPr>
              <a:t>Методические указания.</a:t>
            </a:r>
            <a:r>
              <a:rPr b="0" i="1" lang="ru-RU" sz="1600" spc="-1" strike="noStrike">
                <a:latin typeface="Bookman Old Style"/>
              </a:rPr>
              <a:t> От количества участников, стоящих в кругу, зависит темп игры. Если играющие не знакомы, то до начала игры их нужно представить друг другу: каждый по очереди называет свое имя, а вся группа хором его повторяет.</a:t>
            </a:r>
            <a:endParaRPr b="0" lang="ru-RU" sz="1600" spc="-1" strike="noStrike">
              <a:latin typeface="Arial"/>
            </a:endParaRPr>
          </a:p>
          <a:p>
            <a:pPr algn="just">
              <a:buNone/>
            </a:pPr>
            <a:r>
              <a:rPr b="0" i="1" lang="ru-RU" sz="1600" spc="-1" strike="noStrike">
                <a:latin typeface="Bookman Old Style"/>
              </a:rPr>
              <a:t>Играющие, могут свободно передвигаться по кругу.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" descr=""/>
          <p:cNvPicPr/>
          <p:nvPr/>
        </p:nvPicPr>
        <p:blipFill>
          <a:blip r:embed="rId1"/>
          <a:stretch/>
        </p:blipFill>
        <p:spPr>
          <a:xfrm>
            <a:off x="-179640" y="720"/>
            <a:ext cx="10259640" cy="5770440"/>
          </a:xfrm>
          <a:prstGeom prst="rect">
            <a:avLst/>
          </a:prstGeom>
          <a:ln w="0">
            <a:noFill/>
          </a:ln>
        </p:spPr>
      </p:pic>
      <p:sp>
        <p:nvSpPr>
          <p:cNvPr id="70" name=""/>
          <p:cNvSpPr txBox="1"/>
          <p:nvPr/>
        </p:nvSpPr>
        <p:spPr>
          <a:xfrm>
            <a:off x="504360" y="42480"/>
            <a:ext cx="9071640" cy="1314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i="1" lang="ru-RU" sz="4400" spc="-1" strike="noStrike">
                <a:latin typeface="Bookman Old Style"/>
              </a:rPr>
              <a:t>Областные соревнования </a:t>
            </a:r>
            <a:br>
              <a:rPr sz="4400"/>
            </a:br>
            <a:r>
              <a:rPr b="1" i="1" lang="ru-RU" sz="4400" spc="-1" strike="noStrike">
                <a:latin typeface="Bookman Old Style"/>
              </a:rPr>
              <a:t>по волейболу</a:t>
            </a:r>
            <a:endParaRPr b="1" i="1" lang="ru-RU" sz="4400" spc="-1" strike="noStrike">
              <a:latin typeface="Bookman Old Style"/>
            </a:endParaRPr>
          </a:p>
        </p:txBody>
      </p:sp>
    </p:spTree>
  </p:cSld>
  <mc:AlternateContent>
    <mc:Choice Requires="p14">
      <p:transition spd="slow" p14:dur="2000">
        <p14:ripp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Application>LibreOffice/7.3.3.2$Windows_X86_64 LibreOffice_project/d1d0ea68f081ee2800a922cac8f79445e4603348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2022-11-03T13:44:23Z</dcterms:created>
  <dc:creator/>
  <dc:description/>
  <dc:language>ru-RU</dc:language>
  <cp:lastModifiedBy/>
  <dcterms:modified xsi:type="dcterms:W3CDTF">2022-11-03T20:45:32Z</dcterms:modified>
  <cp:revision>31</cp:revision>
  <dc:subject/>
  <dc:title/>
</cp:coreProperties>
</file>