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3" r:id="rId5"/>
    <p:sldId id="264" r:id="rId6"/>
    <p:sldId id="265" r:id="rId7"/>
    <p:sldId id="266" r:id="rId8"/>
    <p:sldId id="267" r:id="rId9"/>
    <p:sldId id="268" r:id="rId10"/>
    <p:sldId id="259"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DB2A1-B09F-433E-9C5C-2240B61BA04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9979894D-8FE7-48C2-8CAA-B6B24DCEFF3D}">
      <dgm:prSet phldrT="[Текст]"/>
      <dgm:spPr/>
      <dgm:t>
        <a:bodyPr/>
        <a:lstStyle/>
        <a:p>
          <a:r>
            <a:rPr lang="ru-RU" dirty="0"/>
            <a:t>43 обучающихся </a:t>
          </a:r>
        </a:p>
        <a:p>
          <a:r>
            <a:rPr lang="ru-RU" dirty="0"/>
            <a:t>с ООП</a:t>
          </a:r>
        </a:p>
      </dgm:t>
    </dgm:pt>
    <dgm:pt modelId="{308626F7-2E77-4C7C-946A-A79BDCCD2B9F}" type="parTrans" cxnId="{F5C82603-2EC0-41B1-BEBD-81170F75D78A}">
      <dgm:prSet/>
      <dgm:spPr/>
      <dgm:t>
        <a:bodyPr/>
        <a:lstStyle/>
        <a:p>
          <a:endParaRPr lang="ru-RU"/>
        </a:p>
      </dgm:t>
    </dgm:pt>
    <dgm:pt modelId="{B504C1C1-CC92-4548-8801-BF30AEF1F9F4}" type="sibTrans" cxnId="{F5C82603-2EC0-41B1-BEBD-81170F75D78A}">
      <dgm:prSet/>
      <dgm:spPr/>
      <dgm:t>
        <a:bodyPr/>
        <a:lstStyle/>
        <a:p>
          <a:endParaRPr lang="ru-RU"/>
        </a:p>
      </dgm:t>
    </dgm:pt>
    <dgm:pt modelId="{51B1B02E-F37F-4C94-8AD1-121BAC1A4F4B}">
      <dgm:prSet phldrT="[Текст]"/>
      <dgm:spPr/>
      <dgm:t>
        <a:bodyPr/>
        <a:lstStyle/>
        <a:p>
          <a:r>
            <a:rPr lang="ru-RU" dirty="0"/>
            <a:t>7 детей-инвалидов</a:t>
          </a:r>
        </a:p>
      </dgm:t>
    </dgm:pt>
    <dgm:pt modelId="{4D79885E-4FF0-4325-8624-A72AE6B635A7}" type="parTrans" cxnId="{C90A585D-7B12-43E0-9868-BAA0664D7DF6}">
      <dgm:prSet/>
      <dgm:spPr/>
      <dgm:t>
        <a:bodyPr/>
        <a:lstStyle/>
        <a:p>
          <a:endParaRPr lang="ru-RU"/>
        </a:p>
      </dgm:t>
    </dgm:pt>
    <dgm:pt modelId="{D25F01F3-6A42-4C7B-9DDA-8D226F93CC55}" type="sibTrans" cxnId="{C90A585D-7B12-43E0-9868-BAA0664D7DF6}">
      <dgm:prSet/>
      <dgm:spPr/>
      <dgm:t>
        <a:bodyPr/>
        <a:lstStyle/>
        <a:p>
          <a:endParaRPr lang="ru-RU"/>
        </a:p>
      </dgm:t>
    </dgm:pt>
    <dgm:pt modelId="{EAE200ED-B8EB-4C7E-B383-928D490A863A}">
      <dgm:prSet phldrT="[Текст]"/>
      <dgm:spPr/>
      <dgm:t>
        <a:bodyPr/>
        <a:lstStyle/>
        <a:p>
          <a:r>
            <a:rPr lang="ru-RU" dirty="0"/>
            <a:t>29 обучающихся со справкой ПМПК</a:t>
          </a:r>
        </a:p>
      </dgm:t>
    </dgm:pt>
    <dgm:pt modelId="{7E20B0B7-D0F0-4903-B7E7-CC91FB73A069}" type="parTrans" cxnId="{306E01CA-F4CA-4A0F-A490-24206EFAC666}">
      <dgm:prSet/>
      <dgm:spPr/>
      <dgm:t>
        <a:bodyPr/>
        <a:lstStyle/>
        <a:p>
          <a:endParaRPr lang="ru-RU"/>
        </a:p>
      </dgm:t>
    </dgm:pt>
    <dgm:pt modelId="{8B61EC02-33FB-4893-94FF-A10F3DEF949B}" type="sibTrans" cxnId="{306E01CA-F4CA-4A0F-A490-24206EFAC666}">
      <dgm:prSet/>
      <dgm:spPr/>
      <dgm:t>
        <a:bodyPr/>
        <a:lstStyle/>
        <a:p>
          <a:endParaRPr lang="ru-RU"/>
        </a:p>
      </dgm:t>
    </dgm:pt>
    <dgm:pt modelId="{B38EEC09-C15F-4CE5-ACFB-F1F4632C4B7A}">
      <dgm:prSet phldrT="[Текст]"/>
      <dgm:spPr/>
      <dgm:t>
        <a:bodyPr/>
        <a:lstStyle/>
        <a:p>
          <a:r>
            <a:rPr lang="ru-RU" dirty="0"/>
            <a:t>18 обучающихся на дому</a:t>
          </a:r>
        </a:p>
      </dgm:t>
    </dgm:pt>
    <dgm:pt modelId="{9EDD8FC8-865C-4ECB-B43F-AC81E1DC6388}" type="parTrans" cxnId="{BCB8AE8B-6D8F-4189-9769-E596DBA0CD64}">
      <dgm:prSet/>
      <dgm:spPr/>
      <dgm:t>
        <a:bodyPr/>
        <a:lstStyle/>
        <a:p>
          <a:endParaRPr lang="ru-RU"/>
        </a:p>
      </dgm:t>
    </dgm:pt>
    <dgm:pt modelId="{8C9CF723-2483-4A1C-A1BD-6C4633ECAC7E}" type="sibTrans" cxnId="{BCB8AE8B-6D8F-4189-9769-E596DBA0CD64}">
      <dgm:prSet/>
      <dgm:spPr/>
      <dgm:t>
        <a:bodyPr/>
        <a:lstStyle/>
        <a:p>
          <a:endParaRPr lang="ru-RU"/>
        </a:p>
      </dgm:t>
    </dgm:pt>
    <dgm:pt modelId="{4A45F8EA-0A64-43AD-AE39-3BD7061DAA6F}">
      <dgm:prSet phldrT="[Текст]" custScaleX="307832" custRadScaleRad="143669" custRadScaleInc="-57949"/>
      <dgm:spPr/>
    </dgm:pt>
    <dgm:pt modelId="{DCBABAF3-96A3-4883-AECC-8DFB75BB14B8}" type="parTrans" cxnId="{A6F4A48B-ADD7-4934-9051-CEE8F344472B}">
      <dgm:prSet/>
      <dgm:spPr/>
      <dgm:t>
        <a:bodyPr/>
        <a:lstStyle/>
        <a:p>
          <a:endParaRPr lang="ru-RU"/>
        </a:p>
      </dgm:t>
    </dgm:pt>
    <dgm:pt modelId="{472D0B5A-7C15-470E-861E-B70D31A26971}" type="sibTrans" cxnId="{A6F4A48B-ADD7-4934-9051-CEE8F344472B}">
      <dgm:prSet/>
      <dgm:spPr/>
      <dgm:t>
        <a:bodyPr/>
        <a:lstStyle/>
        <a:p>
          <a:endParaRPr lang="ru-RU"/>
        </a:p>
      </dgm:t>
    </dgm:pt>
    <dgm:pt modelId="{70569814-0F59-42F5-99D4-F4E965050855}" type="pres">
      <dgm:prSet presAssocID="{A78DB2A1-B09F-433E-9C5C-2240B61BA048}" presName="Name0" presStyleCnt="0">
        <dgm:presLayoutVars>
          <dgm:chMax val="1"/>
          <dgm:chPref val="1"/>
          <dgm:dir/>
          <dgm:animOne val="branch"/>
          <dgm:animLvl val="lvl"/>
        </dgm:presLayoutVars>
      </dgm:prSet>
      <dgm:spPr/>
    </dgm:pt>
    <dgm:pt modelId="{E03EB996-FE40-4A70-BEFC-DD8312FE69A4}" type="pres">
      <dgm:prSet presAssocID="{9979894D-8FE7-48C2-8CAA-B6B24DCEFF3D}" presName="singleCycle" presStyleCnt="0"/>
      <dgm:spPr/>
    </dgm:pt>
    <dgm:pt modelId="{0572C484-910F-4916-8E46-92409B9796F8}" type="pres">
      <dgm:prSet presAssocID="{9979894D-8FE7-48C2-8CAA-B6B24DCEFF3D}" presName="singleCenter" presStyleLbl="node1" presStyleIdx="0" presStyleCnt="4" custScaleX="231346" custLinFactNeighborX="2071" custLinFactNeighborY="-41821">
        <dgm:presLayoutVars>
          <dgm:chMax val="7"/>
          <dgm:chPref val="7"/>
        </dgm:presLayoutVars>
      </dgm:prSet>
      <dgm:spPr/>
    </dgm:pt>
    <dgm:pt modelId="{31AF58F4-1281-46B7-9176-65FAD2DCADFB}" type="pres">
      <dgm:prSet presAssocID="{4D79885E-4FF0-4325-8624-A72AE6B635A7}" presName="Name56" presStyleLbl="parChTrans1D2" presStyleIdx="0" presStyleCnt="3"/>
      <dgm:spPr/>
    </dgm:pt>
    <dgm:pt modelId="{3A901873-6725-4AAB-AB75-4455B07CE70A}" type="pres">
      <dgm:prSet presAssocID="{51B1B02E-F37F-4C94-8AD1-121BAC1A4F4B}" presName="text0" presStyleLbl="node1" presStyleIdx="1" presStyleCnt="4" custScaleX="244547" custRadScaleRad="157899" custRadScaleInc="143318">
        <dgm:presLayoutVars>
          <dgm:bulletEnabled val="1"/>
        </dgm:presLayoutVars>
      </dgm:prSet>
      <dgm:spPr/>
    </dgm:pt>
    <dgm:pt modelId="{0FFC25A9-A640-4A93-8529-B1BE625ECD1C}" type="pres">
      <dgm:prSet presAssocID="{7E20B0B7-D0F0-4903-B7E7-CC91FB73A069}" presName="Name56" presStyleLbl="parChTrans1D2" presStyleIdx="1" presStyleCnt="3"/>
      <dgm:spPr/>
    </dgm:pt>
    <dgm:pt modelId="{0A6B441F-1D37-48D6-AC08-34829A2DE052}" type="pres">
      <dgm:prSet presAssocID="{EAE200ED-B8EB-4C7E-B383-928D490A863A}" presName="text0" presStyleLbl="node1" presStyleIdx="2" presStyleCnt="4" custScaleX="307832" custRadScaleRad="15979" custRadScaleInc="-130635">
        <dgm:presLayoutVars>
          <dgm:bulletEnabled val="1"/>
        </dgm:presLayoutVars>
      </dgm:prSet>
      <dgm:spPr/>
    </dgm:pt>
    <dgm:pt modelId="{16715134-A2F9-4FD6-BAA8-7C3202C638AB}" type="pres">
      <dgm:prSet presAssocID="{9EDD8FC8-865C-4ECB-B43F-AC81E1DC6388}" presName="Name56" presStyleLbl="parChTrans1D2" presStyleIdx="2" presStyleCnt="3"/>
      <dgm:spPr/>
    </dgm:pt>
    <dgm:pt modelId="{268199D2-AE01-41D2-96B3-57A072DB88E9}" type="pres">
      <dgm:prSet presAssocID="{B38EEC09-C15F-4CE5-ACFB-F1F4632C4B7A}" presName="text0" presStyleLbl="node1" presStyleIdx="3" presStyleCnt="4" custScaleX="276373" custRadScaleRad="142032" custRadScaleInc="58041">
        <dgm:presLayoutVars>
          <dgm:bulletEnabled val="1"/>
        </dgm:presLayoutVars>
      </dgm:prSet>
      <dgm:spPr/>
    </dgm:pt>
  </dgm:ptLst>
  <dgm:cxnLst>
    <dgm:cxn modelId="{F5C82603-2EC0-41B1-BEBD-81170F75D78A}" srcId="{A78DB2A1-B09F-433E-9C5C-2240B61BA048}" destId="{9979894D-8FE7-48C2-8CAA-B6B24DCEFF3D}" srcOrd="0" destOrd="0" parTransId="{308626F7-2E77-4C7C-946A-A79BDCCD2B9F}" sibTransId="{B504C1C1-CC92-4548-8801-BF30AEF1F9F4}"/>
    <dgm:cxn modelId="{7BBFB039-ED18-4AC4-89A3-76E21A6C36E6}" type="presOf" srcId="{B38EEC09-C15F-4CE5-ACFB-F1F4632C4B7A}" destId="{268199D2-AE01-41D2-96B3-57A072DB88E9}" srcOrd="0" destOrd="0" presId="urn:microsoft.com/office/officeart/2008/layout/RadialCluster"/>
    <dgm:cxn modelId="{154E593A-AB1F-4F62-89B4-093AC8AAAC20}" type="presOf" srcId="{51B1B02E-F37F-4C94-8AD1-121BAC1A4F4B}" destId="{3A901873-6725-4AAB-AB75-4455B07CE70A}" srcOrd="0" destOrd="0" presId="urn:microsoft.com/office/officeart/2008/layout/RadialCluster"/>
    <dgm:cxn modelId="{3A78EA3C-5BBE-4202-B48E-2E7CEF7B83B4}" type="presOf" srcId="{7E20B0B7-D0F0-4903-B7E7-CC91FB73A069}" destId="{0FFC25A9-A640-4A93-8529-B1BE625ECD1C}" srcOrd="0" destOrd="0" presId="urn:microsoft.com/office/officeart/2008/layout/RadialCluster"/>
    <dgm:cxn modelId="{C90A585D-7B12-43E0-9868-BAA0664D7DF6}" srcId="{9979894D-8FE7-48C2-8CAA-B6B24DCEFF3D}" destId="{51B1B02E-F37F-4C94-8AD1-121BAC1A4F4B}" srcOrd="0" destOrd="0" parTransId="{4D79885E-4FF0-4325-8624-A72AE6B635A7}" sibTransId="{D25F01F3-6A42-4C7B-9DDA-8D226F93CC55}"/>
    <dgm:cxn modelId="{DB4CAC5F-E921-4851-8A66-AD401A638DB1}" type="presOf" srcId="{4D79885E-4FF0-4325-8624-A72AE6B635A7}" destId="{31AF58F4-1281-46B7-9176-65FAD2DCADFB}" srcOrd="0" destOrd="0" presId="urn:microsoft.com/office/officeart/2008/layout/RadialCluster"/>
    <dgm:cxn modelId="{68A7AF64-3405-4136-B461-A8FD51530038}" type="presOf" srcId="{9979894D-8FE7-48C2-8CAA-B6B24DCEFF3D}" destId="{0572C484-910F-4916-8E46-92409B9796F8}" srcOrd="0" destOrd="0" presId="urn:microsoft.com/office/officeart/2008/layout/RadialCluster"/>
    <dgm:cxn modelId="{550EB34E-88A1-4F1C-95AF-645477836CD0}" type="presOf" srcId="{9EDD8FC8-865C-4ECB-B43F-AC81E1DC6388}" destId="{16715134-A2F9-4FD6-BAA8-7C3202C638AB}" srcOrd="0" destOrd="0" presId="urn:microsoft.com/office/officeart/2008/layout/RadialCluster"/>
    <dgm:cxn modelId="{A6F4A48B-ADD7-4934-9051-CEE8F344472B}" srcId="{A78DB2A1-B09F-433E-9C5C-2240B61BA048}" destId="{4A45F8EA-0A64-43AD-AE39-3BD7061DAA6F}" srcOrd="1" destOrd="0" parTransId="{DCBABAF3-96A3-4883-AECC-8DFB75BB14B8}" sibTransId="{472D0B5A-7C15-470E-861E-B70D31A26971}"/>
    <dgm:cxn modelId="{BCB8AE8B-6D8F-4189-9769-E596DBA0CD64}" srcId="{9979894D-8FE7-48C2-8CAA-B6B24DCEFF3D}" destId="{B38EEC09-C15F-4CE5-ACFB-F1F4632C4B7A}" srcOrd="2" destOrd="0" parTransId="{9EDD8FC8-865C-4ECB-B43F-AC81E1DC6388}" sibTransId="{8C9CF723-2483-4A1C-A1BD-6C4633ECAC7E}"/>
    <dgm:cxn modelId="{5AEE11C7-5B7A-4467-964B-203812E0C2B8}" type="presOf" srcId="{A78DB2A1-B09F-433E-9C5C-2240B61BA048}" destId="{70569814-0F59-42F5-99D4-F4E965050855}" srcOrd="0" destOrd="0" presId="urn:microsoft.com/office/officeart/2008/layout/RadialCluster"/>
    <dgm:cxn modelId="{306E01CA-F4CA-4A0F-A490-24206EFAC666}" srcId="{9979894D-8FE7-48C2-8CAA-B6B24DCEFF3D}" destId="{EAE200ED-B8EB-4C7E-B383-928D490A863A}" srcOrd="1" destOrd="0" parTransId="{7E20B0B7-D0F0-4903-B7E7-CC91FB73A069}" sibTransId="{8B61EC02-33FB-4893-94FF-A10F3DEF949B}"/>
    <dgm:cxn modelId="{E7FC51F0-56AF-4200-AEF3-480734B29480}" type="presOf" srcId="{EAE200ED-B8EB-4C7E-B383-928D490A863A}" destId="{0A6B441F-1D37-48D6-AC08-34829A2DE052}" srcOrd="0" destOrd="0" presId="urn:microsoft.com/office/officeart/2008/layout/RadialCluster"/>
    <dgm:cxn modelId="{0BA391F5-E59A-45F6-9AE6-376ADBF655CF}" type="presParOf" srcId="{70569814-0F59-42F5-99D4-F4E965050855}" destId="{E03EB996-FE40-4A70-BEFC-DD8312FE69A4}" srcOrd="0" destOrd="0" presId="urn:microsoft.com/office/officeart/2008/layout/RadialCluster"/>
    <dgm:cxn modelId="{4FBF15F7-CE02-4310-978C-524256580E18}" type="presParOf" srcId="{E03EB996-FE40-4A70-BEFC-DD8312FE69A4}" destId="{0572C484-910F-4916-8E46-92409B9796F8}" srcOrd="0" destOrd="0" presId="urn:microsoft.com/office/officeart/2008/layout/RadialCluster"/>
    <dgm:cxn modelId="{D4D73532-2161-4892-A4DE-A0B166D9434D}" type="presParOf" srcId="{E03EB996-FE40-4A70-BEFC-DD8312FE69A4}" destId="{31AF58F4-1281-46B7-9176-65FAD2DCADFB}" srcOrd="1" destOrd="0" presId="urn:microsoft.com/office/officeart/2008/layout/RadialCluster"/>
    <dgm:cxn modelId="{0EF7A056-F394-44B6-BD58-2694EB56A424}" type="presParOf" srcId="{E03EB996-FE40-4A70-BEFC-DD8312FE69A4}" destId="{3A901873-6725-4AAB-AB75-4455B07CE70A}" srcOrd="2" destOrd="0" presId="urn:microsoft.com/office/officeart/2008/layout/RadialCluster"/>
    <dgm:cxn modelId="{E19A3A48-5A87-42DB-9AAF-2D04333E9837}" type="presParOf" srcId="{E03EB996-FE40-4A70-BEFC-DD8312FE69A4}" destId="{0FFC25A9-A640-4A93-8529-B1BE625ECD1C}" srcOrd="3" destOrd="0" presId="urn:microsoft.com/office/officeart/2008/layout/RadialCluster"/>
    <dgm:cxn modelId="{FB287CDD-0E64-4CD5-897F-634907A449B4}" type="presParOf" srcId="{E03EB996-FE40-4A70-BEFC-DD8312FE69A4}" destId="{0A6B441F-1D37-48D6-AC08-34829A2DE052}" srcOrd="4" destOrd="0" presId="urn:microsoft.com/office/officeart/2008/layout/RadialCluster"/>
    <dgm:cxn modelId="{9764CD1A-7023-4A0F-AE59-F90DD656888D}" type="presParOf" srcId="{E03EB996-FE40-4A70-BEFC-DD8312FE69A4}" destId="{16715134-A2F9-4FD6-BAA8-7C3202C638AB}" srcOrd="5" destOrd="0" presId="urn:microsoft.com/office/officeart/2008/layout/RadialCluster"/>
    <dgm:cxn modelId="{4CBEB7D3-0581-4B39-905D-76AF2C10FF9C}" type="presParOf" srcId="{E03EB996-FE40-4A70-BEFC-DD8312FE69A4}" destId="{268199D2-AE01-41D2-96B3-57A072DB88E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2C484-910F-4916-8E46-92409B9796F8}">
      <dsp:nvSpPr>
        <dsp:cNvPr id="0" name=""/>
        <dsp:cNvSpPr/>
      </dsp:nvSpPr>
      <dsp:spPr>
        <a:xfrm>
          <a:off x="3738467" y="469737"/>
          <a:ext cx="4090688" cy="17682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ru-RU" sz="3500" kern="1200" dirty="0"/>
            <a:t>43 обучающихся </a:t>
          </a:r>
        </a:p>
        <a:p>
          <a:pPr marL="0" lvl="0" indent="0" algn="ctr" defTabSz="1555750">
            <a:lnSpc>
              <a:spcPct val="90000"/>
            </a:lnSpc>
            <a:spcBef>
              <a:spcPct val="0"/>
            </a:spcBef>
            <a:spcAft>
              <a:spcPct val="35000"/>
            </a:spcAft>
            <a:buNone/>
          </a:pPr>
          <a:r>
            <a:rPr lang="ru-RU" sz="3500" kern="1200" dirty="0"/>
            <a:t>с ООП</a:t>
          </a:r>
        </a:p>
      </dsp:txBody>
      <dsp:txXfrm>
        <a:off x="3824784" y="556054"/>
        <a:ext cx="3918054" cy="1595578"/>
      </dsp:txXfrm>
    </dsp:sp>
    <dsp:sp modelId="{31AF58F4-1281-46B7-9176-65FAD2DCADFB}">
      <dsp:nvSpPr>
        <dsp:cNvPr id="0" name=""/>
        <dsp:cNvSpPr/>
      </dsp:nvSpPr>
      <dsp:spPr>
        <a:xfrm rot="1519910">
          <a:off x="7595733" y="2485944"/>
          <a:ext cx="1159231" cy="0"/>
        </a:xfrm>
        <a:custGeom>
          <a:avLst/>
          <a:gdLst/>
          <a:ahLst/>
          <a:cxnLst/>
          <a:rect l="0" t="0" r="0" b="0"/>
          <a:pathLst>
            <a:path>
              <a:moveTo>
                <a:pt x="0" y="0"/>
              </a:moveTo>
              <a:lnTo>
                <a:pt x="115923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901873-6725-4AAB-AB75-4455B07CE70A}">
      <dsp:nvSpPr>
        <dsp:cNvPr id="0" name=""/>
        <dsp:cNvSpPr/>
      </dsp:nvSpPr>
      <dsp:spPr>
        <a:xfrm>
          <a:off x="8501983" y="2733938"/>
          <a:ext cx="2897153" cy="1184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ru-RU" sz="3200" kern="1200" dirty="0"/>
            <a:t>7 детей-инвалидов</a:t>
          </a:r>
        </a:p>
      </dsp:txBody>
      <dsp:txXfrm>
        <a:off x="8559815" y="2791770"/>
        <a:ext cx="2781489" cy="1069038"/>
      </dsp:txXfrm>
    </dsp:sp>
    <dsp:sp modelId="{0FFC25A9-A640-4A93-8529-B1BE625ECD1C}">
      <dsp:nvSpPr>
        <dsp:cNvPr id="0" name=""/>
        <dsp:cNvSpPr/>
      </dsp:nvSpPr>
      <dsp:spPr>
        <a:xfrm rot="5090570">
          <a:off x="5648228" y="2473640"/>
          <a:ext cx="473296" cy="0"/>
        </a:xfrm>
        <a:custGeom>
          <a:avLst/>
          <a:gdLst/>
          <a:ahLst/>
          <a:cxnLst/>
          <a:rect l="0" t="0" r="0" b="0"/>
          <a:pathLst>
            <a:path>
              <a:moveTo>
                <a:pt x="0" y="0"/>
              </a:moveTo>
              <a:lnTo>
                <a:pt x="47329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6B441F-1D37-48D6-AC08-34829A2DE052}">
      <dsp:nvSpPr>
        <dsp:cNvPr id="0" name=""/>
        <dsp:cNvSpPr/>
      </dsp:nvSpPr>
      <dsp:spPr>
        <a:xfrm>
          <a:off x="4136164" y="2709330"/>
          <a:ext cx="3646892" cy="1184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ru-RU" sz="3200" kern="1200" dirty="0"/>
            <a:t>29 обучающихся со справкой ПМПК</a:t>
          </a:r>
        </a:p>
      </dsp:txBody>
      <dsp:txXfrm>
        <a:off x="4193996" y="2767162"/>
        <a:ext cx="3531228" cy="1069038"/>
      </dsp:txXfrm>
    </dsp:sp>
    <dsp:sp modelId="{16715134-A2F9-4FD6-BAA8-7C3202C638AB}">
      <dsp:nvSpPr>
        <dsp:cNvPr id="0" name=""/>
        <dsp:cNvSpPr/>
      </dsp:nvSpPr>
      <dsp:spPr>
        <a:xfrm rot="9227669">
          <a:off x="2974917" y="2473638"/>
          <a:ext cx="1067448" cy="0"/>
        </a:xfrm>
        <a:custGeom>
          <a:avLst/>
          <a:gdLst/>
          <a:ahLst/>
          <a:cxnLst/>
          <a:rect l="0" t="0" r="0" b="0"/>
          <a:pathLst>
            <a:path>
              <a:moveTo>
                <a:pt x="0" y="0"/>
              </a:moveTo>
              <a:lnTo>
                <a:pt x="10674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199D2-AE01-41D2-96B3-57A072DB88E9}">
      <dsp:nvSpPr>
        <dsp:cNvPr id="0" name=""/>
        <dsp:cNvSpPr/>
      </dsp:nvSpPr>
      <dsp:spPr>
        <a:xfrm>
          <a:off x="189152" y="2709326"/>
          <a:ext cx="3274197" cy="1184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ru-RU" sz="3200" kern="1200" dirty="0"/>
            <a:t>18 обучающихся на дому</a:t>
          </a:r>
        </a:p>
      </dsp:txBody>
      <dsp:txXfrm>
        <a:off x="246984" y="2767158"/>
        <a:ext cx="3158533" cy="106903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923018-84E7-B96C-4373-C8C54DC7759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E88E6DB-D546-61E4-2025-D5A376994B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7E070EC-50FC-977D-823B-564264BB839A}"/>
              </a:ext>
            </a:extLst>
          </p:cNvPr>
          <p:cNvSpPr>
            <a:spLocks noGrp="1"/>
          </p:cNvSpPr>
          <p:nvPr>
            <p:ph type="dt" sz="half" idx="10"/>
          </p:nvPr>
        </p:nvSpPr>
        <p:spPr/>
        <p:txBody>
          <a:bodyPr/>
          <a:lstStyle/>
          <a:p>
            <a:fld id="{0B56008A-62F6-4F9B-9504-5792C956D1BD}" type="datetimeFigureOut">
              <a:rPr lang="ru-RU" smtClean="0"/>
              <a:t>04.11.2022</a:t>
            </a:fld>
            <a:endParaRPr lang="ru-RU"/>
          </a:p>
        </p:txBody>
      </p:sp>
      <p:sp>
        <p:nvSpPr>
          <p:cNvPr id="5" name="Нижний колонтитул 4">
            <a:extLst>
              <a:ext uri="{FF2B5EF4-FFF2-40B4-BE49-F238E27FC236}">
                <a16:creationId xmlns:a16="http://schemas.microsoft.com/office/drawing/2014/main" id="{B87505CB-3903-4AAF-1F25-0BABA99649F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F937097-6BB9-598E-5E34-621FC4A571C5}"/>
              </a:ext>
            </a:extLst>
          </p:cNvPr>
          <p:cNvSpPr>
            <a:spLocks noGrp="1"/>
          </p:cNvSpPr>
          <p:nvPr>
            <p:ph type="sldNum" sz="quarter" idx="12"/>
          </p:nvPr>
        </p:nvSpPr>
        <p:spPr/>
        <p:txBody>
          <a:bodyPr/>
          <a:lstStyle/>
          <a:p>
            <a:fld id="{4593C469-B797-4ED0-83A4-9DDF4F82995F}" type="slidenum">
              <a:rPr lang="ru-RU" smtClean="0"/>
              <a:t>‹#›</a:t>
            </a:fld>
            <a:endParaRPr lang="ru-RU"/>
          </a:p>
        </p:txBody>
      </p:sp>
    </p:spTree>
    <p:extLst>
      <p:ext uri="{BB962C8B-B14F-4D97-AF65-F5344CB8AC3E}">
        <p14:creationId xmlns:p14="http://schemas.microsoft.com/office/powerpoint/2010/main" val="30234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225E82-66AA-E7EE-3D0C-A29AB0EE9A1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EDAFB31-2A22-3FA5-E4D9-5B646CC291F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482803F-F767-1D8A-242A-06901F006C60}"/>
              </a:ext>
            </a:extLst>
          </p:cNvPr>
          <p:cNvSpPr>
            <a:spLocks noGrp="1"/>
          </p:cNvSpPr>
          <p:nvPr>
            <p:ph type="dt" sz="half" idx="10"/>
          </p:nvPr>
        </p:nvSpPr>
        <p:spPr/>
        <p:txBody>
          <a:bodyPr/>
          <a:lstStyle/>
          <a:p>
            <a:fld id="{0B56008A-62F6-4F9B-9504-5792C956D1BD}" type="datetimeFigureOut">
              <a:rPr lang="ru-RU" smtClean="0"/>
              <a:t>04.11.2022</a:t>
            </a:fld>
            <a:endParaRPr lang="ru-RU"/>
          </a:p>
        </p:txBody>
      </p:sp>
      <p:sp>
        <p:nvSpPr>
          <p:cNvPr id="5" name="Нижний колонтитул 4">
            <a:extLst>
              <a:ext uri="{FF2B5EF4-FFF2-40B4-BE49-F238E27FC236}">
                <a16:creationId xmlns:a16="http://schemas.microsoft.com/office/drawing/2014/main" id="{1BB58AFD-D09B-E8BA-271A-9F67D1B9555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5FFD3A0-C9D8-DDBA-86F4-B2B42E060292}"/>
              </a:ext>
            </a:extLst>
          </p:cNvPr>
          <p:cNvSpPr>
            <a:spLocks noGrp="1"/>
          </p:cNvSpPr>
          <p:nvPr>
            <p:ph type="sldNum" sz="quarter" idx="12"/>
          </p:nvPr>
        </p:nvSpPr>
        <p:spPr/>
        <p:txBody>
          <a:bodyPr/>
          <a:lstStyle/>
          <a:p>
            <a:fld id="{4593C469-B797-4ED0-83A4-9DDF4F82995F}" type="slidenum">
              <a:rPr lang="ru-RU" smtClean="0"/>
              <a:t>‹#›</a:t>
            </a:fld>
            <a:endParaRPr lang="ru-RU"/>
          </a:p>
        </p:txBody>
      </p:sp>
    </p:spTree>
    <p:extLst>
      <p:ext uri="{BB962C8B-B14F-4D97-AF65-F5344CB8AC3E}">
        <p14:creationId xmlns:p14="http://schemas.microsoft.com/office/powerpoint/2010/main" val="316663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E3293F6-02F6-5DD8-88AF-61602CDD2B3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06A030C-C375-D8F8-6047-B05619F1417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628744C-8A29-28A5-D8A2-094D2B28FD1D}"/>
              </a:ext>
            </a:extLst>
          </p:cNvPr>
          <p:cNvSpPr>
            <a:spLocks noGrp="1"/>
          </p:cNvSpPr>
          <p:nvPr>
            <p:ph type="dt" sz="half" idx="10"/>
          </p:nvPr>
        </p:nvSpPr>
        <p:spPr/>
        <p:txBody>
          <a:bodyPr/>
          <a:lstStyle/>
          <a:p>
            <a:fld id="{0B56008A-62F6-4F9B-9504-5792C956D1BD}" type="datetimeFigureOut">
              <a:rPr lang="ru-RU" smtClean="0"/>
              <a:t>04.11.2022</a:t>
            </a:fld>
            <a:endParaRPr lang="ru-RU"/>
          </a:p>
        </p:txBody>
      </p:sp>
      <p:sp>
        <p:nvSpPr>
          <p:cNvPr id="5" name="Нижний колонтитул 4">
            <a:extLst>
              <a:ext uri="{FF2B5EF4-FFF2-40B4-BE49-F238E27FC236}">
                <a16:creationId xmlns:a16="http://schemas.microsoft.com/office/drawing/2014/main" id="{1F4F5021-3E59-4C9B-6674-97810821D8F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C1EE8C2-1E37-BE6E-57E5-5164C501923C}"/>
              </a:ext>
            </a:extLst>
          </p:cNvPr>
          <p:cNvSpPr>
            <a:spLocks noGrp="1"/>
          </p:cNvSpPr>
          <p:nvPr>
            <p:ph type="sldNum" sz="quarter" idx="12"/>
          </p:nvPr>
        </p:nvSpPr>
        <p:spPr/>
        <p:txBody>
          <a:bodyPr/>
          <a:lstStyle/>
          <a:p>
            <a:fld id="{4593C469-B797-4ED0-83A4-9DDF4F82995F}" type="slidenum">
              <a:rPr lang="ru-RU" smtClean="0"/>
              <a:t>‹#›</a:t>
            </a:fld>
            <a:endParaRPr lang="ru-RU"/>
          </a:p>
        </p:txBody>
      </p:sp>
    </p:spTree>
    <p:extLst>
      <p:ext uri="{BB962C8B-B14F-4D97-AF65-F5344CB8AC3E}">
        <p14:creationId xmlns:p14="http://schemas.microsoft.com/office/powerpoint/2010/main" val="153335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1C392E-ABB7-6537-2E5C-57C08AB24A1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D877D50-2BC5-0FED-EAD6-B1FECE1C8EB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1C8EE49-DCDF-8E00-A043-C412BD70807A}"/>
              </a:ext>
            </a:extLst>
          </p:cNvPr>
          <p:cNvSpPr>
            <a:spLocks noGrp="1"/>
          </p:cNvSpPr>
          <p:nvPr>
            <p:ph type="dt" sz="half" idx="10"/>
          </p:nvPr>
        </p:nvSpPr>
        <p:spPr/>
        <p:txBody>
          <a:bodyPr/>
          <a:lstStyle/>
          <a:p>
            <a:fld id="{0B56008A-62F6-4F9B-9504-5792C956D1BD}" type="datetimeFigureOut">
              <a:rPr lang="ru-RU" smtClean="0"/>
              <a:t>04.11.2022</a:t>
            </a:fld>
            <a:endParaRPr lang="ru-RU"/>
          </a:p>
        </p:txBody>
      </p:sp>
      <p:sp>
        <p:nvSpPr>
          <p:cNvPr id="5" name="Нижний колонтитул 4">
            <a:extLst>
              <a:ext uri="{FF2B5EF4-FFF2-40B4-BE49-F238E27FC236}">
                <a16:creationId xmlns:a16="http://schemas.microsoft.com/office/drawing/2014/main" id="{95FBFE92-FC2D-7394-C1C4-7E97236460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C8C4470-1E01-25DE-5B89-2008A69D7014}"/>
              </a:ext>
            </a:extLst>
          </p:cNvPr>
          <p:cNvSpPr>
            <a:spLocks noGrp="1"/>
          </p:cNvSpPr>
          <p:nvPr>
            <p:ph type="sldNum" sz="quarter" idx="12"/>
          </p:nvPr>
        </p:nvSpPr>
        <p:spPr/>
        <p:txBody>
          <a:bodyPr/>
          <a:lstStyle/>
          <a:p>
            <a:fld id="{4593C469-B797-4ED0-83A4-9DDF4F82995F}" type="slidenum">
              <a:rPr lang="ru-RU" smtClean="0"/>
              <a:t>‹#›</a:t>
            </a:fld>
            <a:endParaRPr lang="ru-RU"/>
          </a:p>
        </p:txBody>
      </p:sp>
    </p:spTree>
    <p:extLst>
      <p:ext uri="{BB962C8B-B14F-4D97-AF65-F5344CB8AC3E}">
        <p14:creationId xmlns:p14="http://schemas.microsoft.com/office/powerpoint/2010/main" val="162547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C11655-1E24-32E8-2856-7A0966D2059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AA3671D-D356-2023-4D48-A1A56163F4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6439156-8504-F65B-2ACB-85B4B1DC983E}"/>
              </a:ext>
            </a:extLst>
          </p:cNvPr>
          <p:cNvSpPr>
            <a:spLocks noGrp="1"/>
          </p:cNvSpPr>
          <p:nvPr>
            <p:ph type="dt" sz="half" idx="10"/>
          </p:nvPr>
        </p:nvSpPr>
        <p:spPr/>
        <p:txBody>
          <a:bodyPr/>
          <a:lstStyle/>
          <a:p>
            <a:fld id="{0B56008A-62F6-4F9B-9504-5792C956D1BD}" type="datetimeFigureOut">
              <a:rPr lang="ru-RU" smtClean="0"/>
              <a:t>04.11.2022</a:t>
            </a:fld>
            <a:endParaRPr lang="ru-RU"/>
          </a:p>
        </p:txBody>
      </p:sp>
      <p:sp>
        <p:nvSpPr>
          <p:cNvPr id="5" name="Нижний колонтитул 4">
            <a:extLst>
              <a:ext uri="{FF2B5EF4-FFF2-40B4-BE49-F238E27FC236}">
                <a16:creationId xmlns:a16="http://schemas.microsoft.com/office/drawing/2014/main" id="{5D84C5D1-C9EF-B631-7138-632DF351F3F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C0561F3-4209-7A3A-2070-91EF9804D2E7}"/>
              </a:ext>
            </a:extLst>
          </p:cNvPr>
          <p:cNvSpPr>
            <a:spLocks noGrp="1"/>
          </p:cNvSpPr>
          <p:nvPr>
            <p:ph type="sldNum" sz="quarter" idx="12"/>
          </p:nvPr>
        </p:nvSpPr>
        <p:spPr/>
        <p:txBody>
          <a:bodyPr/>
          <a:lstStyle/>
          <a:p>
            <a:fld id="{4593C469-B797-4ED0-83A4-9DDF4F82995F}" type="slidenum">
              <a:rPr lang="ru-RU" smtClean="0"/>
              <a:t>‹#›</a:t>
            </a:fld>
            <a:endParaRPr lang="ru-RU"/>
          </a:p>
        </p:txBody>
      </p:sp>
    </p:spTree>
    <p:extLst>
      <p:ext uri="{BB962C8B-B14F-4D97-AF65-F5344CB8AC3E}">
        <p14:creationId xmlns:p14="http://schemas.microsoft.com/office/powerpoint/2010/main" val="79203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23F4E-9B30-22C2-7D77-149CB2792F0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1449072-833F-8C60-90AD-4EEB653FE2B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10C66B7-6306-CE25-7F2A-2882E5BDA85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4A1E583-C359-201B-330F-F325E20E9EF6}"/>
              </a:ext>
            </a:extLst>
          </p:cNvPr>
          <p:cNvSpPr>
            <a:spLocks noGrp="1"/>
          </p:cNvSpPr>
          <p:nvPr>
            <p:ph type="dt" sz="half" idx="10"/>
          </p:nvPr>
        </p:nvSpPr>
        <p:spPr/>
        <p:txBody>
          <a:bodyPr/>
          <a:lstStyle/>
          <a:p>
            <a:fld id="{0B56008A-62F6-4F9B-9504-5792C956D1BD}" type="datetimeFigureOut">
              <a:rPr lang="ru-RU" smtClean="0"/>
              <a:t>04.11.2022</a:t>
            </a:fld>
            <a:endParaRPr lang="ru-RU"/>
          </a:p>
        </p:txBody>
      </p:sp>
      <p:sp>
        <p:nvSpPr>
          <p:cNvPr id="6" name="Нижний колонтитул 5">
            <a:extLst>
              <a:ext uri="{FF2B5EF4-FFF2-40B4-BE49-F238E27FC236}">
                <a16:creationId xmlns:a16="http://schemas.microsoft.com/office/drawing/2014/main" id="{B6C888A6-E67A-3229-180A-860BF7FFEB1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0BC4FE4-B051-305B-A794-6EEC76D9ACFA}"/>
              </a:ext>
            </a:extLst>
          </p:cNvPr>
          <p:cNvSpPr>
            <a:spLocks noGrp="1"/>
          </p:cNvSpPr>
          <p:nvPr>
            <p:ph type="sldNum" sz="quarter" idx="12"/>
          </p:nvPr>
        </p:nvSpPr>
        <p:spPr/>
        <p:txBody>
          <a:bodyPr/>
          <a:lstStyle/>
          <a:p>
            <a:fld id="{4593C469-B797-4ED0-83A4-9DDF4F82995F}" type="slidenum">
              <a:rPr lang="ru-RU" smtClean="0"/>
              <a:t>‹#›</a:t>
            </a:fld>
            <a:endParaRPr lang="ru-RU"/>
          </a:p>
        </p:txBody>
      </p:sp>
    </p:spTree>
    <p:extLst>
      <p:ext uri="{BB962C8B-B14F-4D97-AF65-F5344CB8AC3E}">
        <p14:creationId xmlns:p14="http://schemas.microsoft.com/office/powerpoint/2010/main" val="374283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318107-CE87-DB89-32D5-43633966F44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EA06F35-6CA7-A7D9-96B9-85A5600D2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37877E4-D286-76F1-3BD8-4D51421B8C7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8E9CD42-42DD-14AE-DB74-7F345CFD0C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0330B09-2494-6654-4277-6628E9AF962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BC43745-AEB3-2A0E-4F08-1AB6674E11A1}"/>
              </a:ext>
            </a:extLst>
          </p:cNvPr>
          <p:cNvSpPr>
            <a:spLocks noGrp="1"/>
          </p:cNvSpPr>
          <p:nvPr>
            <p:ph type="dt" sz="half" idx="10"/>
          </p:nvPr>
        </p:nvSpPr>
        <p:spPr/>
        <p:txBody>
          <a:bodyPr/>
          <a:lstStyle/>
          <a:p>
            <a:fld id="{0B56008A-62F6-4F9B-9504-5792C956D1BD}" type="datetimeFigureOut">
              <a:rPr lang="ru-RU" smtClean="0"/>
              <a:t>04.11.2022</a:t>
            </a:fld>
            <a:endParaRPr lang="ru-RU"/>
          </a:p>
        </p:txBody>
      </p:sp>
      <p:sp>
        <p:nvSpPr>
          <p:cNvPr id="8" name="Нижний колонтитул 7">
            <a:extLst>
              <a:ext uri="{FF2B5EF4-FFF2-40B4-BE49-F238E27FC236}">
                <a16:creationId xmlns:a16="http://schemas.microsoft.com/office/drawing/2014/main" id="{FB8CB26E-22BA-8CCA-FCEE-256487F86E9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0852205-13EF-E7A4-0A1E-73C117EAD8CE}"/>
              </a:ext>
            </a:extLst>
          </p:cNvPr>
          <p:cNvSpPr>
            <a:spLocks noGrp="1"/>
          </p:cNvSpPr>
          <p:nvPr>
            <p:ph type="sldNum" sz="quarter" idx="12"/>
          </p:nvPr>
        </p:nvSpPr>
        <p:spPr/>
        <p:txBody>
          <a:bodyPr/>
          <a:lstStyle/>
          <a:p>
            <a:fld id="{4593C469-B797-4ED0-83A4-9DDF4F82995F}" type="slidenum">
              <a:rPr lang="ru-RU" smtClean="0"/>
              <a:t>‹#›</a:t>
            </a:fld>
            <a:endParaRPr lang="ru-RU"/>
          </a:p>
        </p:txBody>
      </p:sp>
    </p:spTree>
    <p:extLst>
      <p:ext uri="{BB962C8B-B14F-4D97-AF65-F5344CB8AC3E}">
        <p14:creationId xmlns:p14="http://schemas.microsoft.com/office/powerpoint/2010/main" val="263231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373C2E-A3BF-A491-8256-B266ED3B17C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32358C7-8BA8-9365-C939-2143921ECF24}"/>
              </a:ext>
            </a:extLst>
          </p:cNvPr>
          <p:cNvSpPr>
            <a:spLocks noGrp="1"/>
          </p:cNvSpPr>
          <p:nvPr>
            <p:ph type="dt" sz="half" idx="10"/>
          </p:nvPr>
        </p:nvSpPr>
        <p:spPr/>
        <p:txBody>
          <a:bodyPr/>
          <a:lstStyle/>
          <a:p>
            <a:fld id="{0B56008A-62F6-4F9B-9504-5792C956D1BD}" type="datetimeFigureOut">
              <a:rPr lang="ru-RU" smtClean="0"/>
              <a:t>04.11.2022</a:t>
            </a:fld>
            <a:endParaRPr lang="ru-RU"/>
          </a:p>
        </p:txBody>
      </p:sp>
      <p:sp>
        <p:nvSpPr>
          <p:cNvPr id="4" name="Нижний колонтитул 3">
            <a:extLst>
              <a:ext uri="{FF2B5EF4-FFF2-40B4-BE49-F238E27FC236}">
                <a16:creationId xmlns:a16="http://schemas.microsoft.com/office/drawing/2014/main" id="{4EEA717C-1EE7-1F5E-0608-68A81E51678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FB8BE80-E7EE-CB23-0C22-0DD3BAD8B1AD}"/>
              </a:ext>
            </a:extLst>
          </p:cNvPr>
          <p:cNvSpPr>
            <a:spLocks noGrp="1"/>
          </p:cNvSpPr>
          <p:nvPr>
            <p:ph type="sldNum" sz="quarter" idx="12"/>
          </p:nvPr>
        </p:nvSpPr>
        <p:spPr/>
        <p:txBody>
          <a:bodyPr/>
          <a:lstStyle/>
          <a:p>
            <a:fld id="{4593C469-B797-4ED0-83A4-9DDF4F82995F}" type="slidenum">
              <a:rPr lang="ru-RU" smtClean="0"/>
              <a:t>‹#›</a:t>
            </a:fld>
            <a:endParaRPr lang="ru-RU"/>
          </a:p>
        </p:txBody>
      </p:sp>
    </p:spTree>
    <p:extLst>
      <p:ext uri="{BB962C8B-B14F-4D97-AF65-F5344CB8AC3E}">
        <p14:creationId xmlns:p14="http://schemas.microsoft.com/office/powerpoint/2010/main" val="268509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9C32B36-C0D4-1E87-6360-B7FBF2BDC39A}"/>
              </a:ext>
            </a:extLst>
          </p:cNvPr>
          <p:cNvSpPr>
            <a:spLocks noGrp="1"/>
          </p:cNvSpPr>
          <p:nvPr>
            <p:ph type="dt" sz="half" idx="10"/>
          </p:nvPr>
        </p:nvSpPr>
        <p:spPr/>
        <p:txBody>
          <a:bodyPr/>
          <a:lstStyle/>
          <a:p>
            <a:fld id="{0B56008A-62F6-4F9B-9504-5792C956D1BD}" type="datetimeFigureOut">
              <a:rPr lang="ru-RU" smtClean="0"/>
              <a:t>04.11.2022</a:t>
            </a:fld>
            <a:endParaRPr lang="ru-RU"/>
          </a:p>
        </p:txBody>
      </p:sp>
      <p:sp>
        <p:nvSpPr>
          <p:cNvPr id="3" name="Нижний колонтитул 2">
            <a:extLst>
              <a:ext uri="{FF2B5EF4-FFF2-40B4-BE49-F238E27FC236}">
                <a16:creationId xmlns:a16="http://schemas.microsoft.com/office/drawing/2014/main" id="{5E8CBC53-04B4-DD61-74C8-482F529A57A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94AB7CC-DAEA-C977-024E-6F7D7B571072}"/>
              </a:ext>
            </a:extLst>
          </p:cNvPr>
          <p:cNvSpPr>
            <a:spLocks noGrp="1"/>
          </p:cNvSpPr>
          <p:nvPr>
            <p:ph type="sldNum" sz="quarter" idx="12"/>
          </p:nvPr>
        </p:nvSpPr>
        <p:spPr/>
        <p:txBody>
          <a:bodyPr/>
          <a:lstStyle/>
          <a:p>
            <a:fld id="{4593C469-B797-4ED0-83A4-9DDF4F82995F}" type="slidenum">
              <a:rPr lang="ru-RU" smtClean="0"/>
              <a:t>‹#›</a:t>
            </a:fld>
            <a:endParaRPr lang="ru-RU"/>
          </a:p>
        </p:txBody>
      </p:sp>
    </p:spTree>
    <p:extLst>
      <p:ext uri="{BB962C8B-B14F-4D97-AF65-F5344CB8AC3E}">
        <p14:creationId xmlns:p14="http://schemas.microsoft.com/office/powerpoint/2010/main" val="11807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0E8332-5B27-31A6-1FFD-FCD8BA41D8E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D7ED04C-F9CE-376B-0BFD-755F89A04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4CAFA5C-5DFB-B670-9ABD-572338E70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239BDA1-16AD-2B28-0ECA-2BBDE5051C79}"/>
              </a:ext>
            </a:extLst>
          </p:cNvPr>
          <p:cNvSpPr>
            <a:spLocks noGrp="1"/>
          </p:cNvSpPr>
          <p:nvPr>
            <p:ph type="dt" sz="half" idx="10"/>
          </p:nvPr>
        </p:nvSpPr>
        <p:spPr/>
        <p:txBody>
          <a:bodyPr/>
          <a:lstStyle/>
          <a:p>
            <a:fld id="{0B56008A-62F6-4F9B-9504-5792C956D1BD}" type="datetimeFigureOut">
              <a:rPr lang="ru-RU" smtClean="0"/>
              <a:t>04.11.2022</a:t>
            </a:fld>
            <a:endParaRPr lang="ru-RU"/>
          </a:p>
        </p:txBody>
      </p:sp>
      <p:sp>
        <p:nvSpPr>
          <p:cNvPr id="6" name="Нижний колонтитул 5">
            <a:extLst>
              <a:ext uri="{FF2B5EF4-FFF2-40B4-BE49-F238E27FC236}">
                <a16:creationId xmlns:a16="http://schemas.microsoft.com/office/drawing/2014/main" id="{9EB1943D-29CA-942A-294A-44AF512A982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6D109B9-14DB-0AFD-4C08-5907D1432A69}"/>
              </a:ext>
            </a:extLst>
          </p:cNvPr>
          <p:cNvSpPr>
            <a:spLocks noGrp="1"/>
          </p:cNvSpPr>
          <p:nvPr>
            <p:ph type="sldNum" sz="quarter" idx="12"/>
          </p:nvPr>
        </p:nvSpPr>
        <p:spPr/>
        <p:txBody>
          <a:bodyPr/>
          <a:lstStyle/>
          <a:p>
            <a:fld id="{4593C469-B797-4ED0-83A4-9DDF4F82995F}" type="slidenum">
              <a:rPr lang="ru-RU" smtClean="0"/>
              <a:t>‹#›</a:t>
            </a:fld>
            <a:endParaRPr lang="ru-RU"/>
          </a:p>
        </p:txBody>
      </p:sp>
    </p:spTree>
    <p:extLst>
      <p:ext uri="{BB962C8B-B14F-4D97-AF65-F5344CB8AC3E}">
        <p14:creationId xmlns:p14="http://schemas.microsoft.com/office/powerpoint/2010/main" val="371160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D74E13-5102-83CE-5BA3-1D844DA6FE5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8F5D43A-866E-2BE3-4361-21EED7F13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9880899-4AC8-8D2B-AA09-36FDAB1D7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3D02E87-E011-A93B-061B-E273CC1F6BB9}"/>
              </a:ext>
            </a:extLst>
          </p:cNvPr>
          <p:cNvSpPr>
            <a:spLocks noGrp="1"/>
          </p:cNvSpPr>
          <p:nvPr>
            <p:ph type="dt" sz="half" idx="10"/>
          </p:nvPr>
        </p:nvSpPr>
        <p:spPr/>
        <p:txBody>
          <a:bodyPr/>
          <a:lstStyle/>
          <a:p>
            <a:fld id="{0B56008A-62F6-4F9B-9504-5792C956D1BD}" type="datetimeFigureOut">
              <a:rPr lang="ru-RU" smtClean="0"/>
              <a:t>04.11.2022</a:t>
            </a:fld>
            <a:endParaRPr lang="ru-RU"/>
          </a:p>
        </p:txBody>
      </p:sp>
      <p:sp>
        <p:nvSpPr>
          <p:cNvPr id="6" name="Нижний колонтитул 5">
            <a:extLst>
              <a:ext uri="{FF2B5EF4-FFF2-40B4-BE49-F238E27FC236}">
                <a16:creationId xmlns:a16="http://schemas.microsoft.com/office/drawing/2014/main" id="{2E6C30CB-FC46-19F7-477C-73503D7879C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9400326-A1EE-5F1C-F93D-E07A80363D88}"/>
              </a:ext>
            </a:extLst>
          </p:cNvPr>
          <p:cNvSpPr>
            <a:spLocks noGrp="1"/>
          </p:cNvSpPr>
          <p:nvPr>
            <p:ph type="sldNum" sz="quarter" idx="12"/>
          </p:nvPr>
        </p:nvSpPr>
        <p:spPr/>
        <p:txBody>
          <a:bodyPr/>
          <a:lstStyle/>
          <a:p>
            <a:fld id="{4593C469-B797-4ED0-83A4-9DDF4F82995F}" type="slidenum">
              <a:rPr lang="ru-RU" smtClean="0"/>
              <a:t>‹#›</a:t>
            </a:fld>
            <a:endParaRPr lang="ru-RU"/>
          </a:p>
        </p:txBody>
      </p:sp>
    </p:spTree>
    <p:extLst>
      <p:ext uri="{BB962C8B-B14F-4D97-AF65-F5344CB8AC3E}">
        <p14:creationId xmlns:p14="http://schemas.microsoft.com/office/powerpoint/2010/main" val="2813111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E2EBCD-BC73-6FCD-F33A-F3D7E4749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13A493D-F1D2-A61E-CEC0-576C70D547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D4C8282-F9AF-75EC-C26A-AA5AE6721C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6008A-62F6-4F9B-9504-5792C956D1BD}" type="datetimeFigureOut">
              <a:rPr lang="ru-RU" smtClean="0"/>
              <a:t>04.11.2022</a:t>
            </a:fld>
            <a:endParaRPr lang="ru-RU"/>
          </a:p>
        </p:txBody>
      </p:sp>
      <p:sp>
        <p:nvSpPr>
          <p:cNvPr id="5" name="Нижний колонтитул 4">
            <a:extLst>
              <a:ext uri="{FF2B5EF4-FFF2-40B4-BE49-F238E27FC236}">
                <a16:creationId xmlns:a16="http://schemas.microsoft.com/office/drawing/2014/main" id="{20C36750-D9E0-7F4C-D43E-AD71A1204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5C010D8-98D5-0B19-0E99-D27325B78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3C469-B797-4ED0-83A4-9DDF4F82995F}" type="slidenum">
              <a:rPr lang="ru-RU" smtClean="0"/>
              <a:t>‹#›</a:t>
            </a:fld>
            <a:endParaRPr lang="ru-RU"/>
          </a:p>
        </p:txBody>
      </p:sp>
    </p:spTree>
    <p:extLst>
      <p:ext uri="{BB962C8B-B14F-4D97-AF65-F5344CB8AC3E}">
        <p14:creationId xmlns:p14="http://schemas.microsoft.com/office/powerpoint/2010/main" val="2307115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CeJJqZnvf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CeJJqZnvfd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dutJUcj_X2Y" TargetMode="External"/><Relationship Id="rId2" Type="http://schemas.openxmlformats.org/officeDocument/2006/relationships/hyperlink" Target="https://www.youtube.com/watch?v=CeJJqZnvfdE"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B159C-2CE0-35E0-12B0-424AFA9EB82F}"/>
              </a:ext>
            </a:extLst>
          </p:cNvPr>
          <p:cNvSpPr>
            <a:spLocks noGrp="1"/>
          </p:cNvSpPr>
          <p:nvPr>
            <p:ph type="ctrTitle"/>
          </p:nvPr>
        </p:nvSpPr>
        <p:spPr>
          <a:xfrm>
            <a:off x="1617785" y="2063491"/>
            <a:ext cx="9144000" cy="2387600"/>
          </a:xfrm>
        </p:spPr>
        <p:txBody>
          <a:bodyPr>
            <a:normAutofit fontScale="90000"/>
          </a:bodyPr>
          <a:lstStyle/>
          <a:p>
            <a:r>
              <a:rPr lang="ru-RU" b="0" i="0" dirty="0">
                <a:solidFill>
                  <a:schemeClr val="accent1">
                    <a:lumMod val="75000"/>
                  </a:schemeClr>
                </a:solidFill>
                <a:effectLst/>
                <a:latin typeface="Roboto Condensed" panose="02000000000000000000" pitchFamily="2" charset="0"/>
              </a:rPr>
              <a:t>Педагогический совет:</a:t>
            </a:r>
            <a:br>
              <a:rPr lang="ru-RU" b="0" i="0" dirty="0">
                <a:solidFill>
                  <a:schemeClr val="accent1">
                    <a:lumMod val="75000"/>
                  </a:schemeClr>
                </a:solidFill>
                <a:effectLst/>
                <a:latin typeface="Roboto Condensed" panose="02000000000000000000" pitchFamily="2" charset="0"/>
              </a:rPr>
            </a:br>
            <a:r>
              <a:rPr lang="ru-RU" b="0" i="0" dirty="0">
                <a:solidFill>
                  <a:schemeClr val="accent1">
                    <a:lumMod val="75000"/>
                  </a:schemeClr>
                </a:solidFill>
                <a:effectLst/>
                <a:latin typeface="Roboto Condensed" panose="02000000000000000000" pitchFamily="2" charset="0"/>
              </a:rPr>
              <a:t>«Инклюзивное образование </a:t>
            </a:r>
            <a:br>
              <a:rPr lang="ru-RU" b="0" i="0" dirty="0">
                <a:solidFill>
                  <a:schemeClr val="accent1">
                    <a:lumMod val="75000"/>
                  </a:schemeClr>
                </a:solidFill>
                <a:effectLst/>
                <a:latin typeface="Roboto Condensed" panose="02000000000000000000" pitchFamily="2" charset="0"/>
              </a:rPr>
            </a:br>
            <a:r>
              <a:rPr lang="ru-RU" b="0" i="0" dirty="0">
                <a:solidFill>
                  <a:schemeClr val="accent1">
                    <a:lumMod val="75000"/>
                  </a:schemeClr>
                </a:solidFill>
                <a:effectLst/>
                <a:latin typeface="Roboto Condensed" panose="02000000000000000000" pitchFamily="2" charset="0"/>
              </a:rPr>
              <a:t>в современной школе»</a:t>
            </a:r>
            <a:endParaRPr lang="ru-RU" dirty="0">
              <a:solidFill>
                <a:schemeClr val="accent1">
                  <a:lumMod val="75000"/>
                </a:schemeClr>
              </a:solidFill>
            </a:endParaRPr>
          </a:p>
        </p:txBody>
      </p:sp>
      <p:sp>
        <p:nvSpPr>
          <p:cNvPr id="3" name="Подзаголовок 2">
            <a:extLst>
              <a:ext uri="{FF2B5EF4-FFF2-40B4-BE49-F238E27FC236}">
                <a16:creationId xmlns:a16="http://schemas.microsoft.com/office/drawing/2014/main" id="{2DEC5CB3-035E-6203-8747-D1DBACCBA9C0}"/>
              </a:ext>
            </a:extLst>
          </p:cNvPr>
          <p:cNvSpPr>
            <a:spLocks noGrp="1"/>
          </p:cNvSpPr>
          <p:nvPr>
            <p:ph type="subTitle" idx="1"/>
          </p:nvPr>
        </p:nvSpPr>
        <p:spPr>
          <a:xfrm>
            <a:off x="1430215" y="4277287"/>
            <a:ext cx="9144000" cy="1655762"/>
          </a:xfrm>
        </p:spPr>
        <p:txBody>
          <a:bodyPr/>
          <a:lstStyle/>
          <a:p>
            <a:endParaRPr lang="ru-RU" dirty="0">
              <a:hlinkClick r:id="rId2"/>
            </a:endParaRPr>
          </a:p>
          <a:p>
            <a:endParaRPr lang="ru-RU" dirty="0"/>
          </a:p>
        </p:txBody>
      </p:sp>
      <p:pic>
        <p:nvPicPr>
          <p:cNvPr id="4" name="Рисунок 3">
            <a:extLst>
              <a:ext uri="{FF2B5EF4-FFF2-40B4-BE49-F238E27FC236}">
                <a16:creationId xmlns:a16="http://schemas.microsoft.com/office/drawing/2014/main" id="{2BB3F9BB-406C-3008-C5A0-91C5D805C578}"/>
              </a:ext>
            </a:extLst>
          </p:cNvPr>
          <p:cNvPicPr>
            <a:picLocks noChangeAspect="1"/>
          </p:cNvPicPr>
          <p:nvPr/>
        </p:nvPicPr>
        <p:blipFill>
          <a:blip r:embed="rId3"/>
          <a:stretch>
            <a:fillRect/>
          </a:stretch>
        </p:blipFill>
        <p:spPr>
          <a:xfrm>
            <a:off x="168153" y="70818"/>
            <a:ext cx="1545541" cy="1545541"/>
          </a:xfrm>
          <a:prstGeom prst="rect">
            <a:avLst/>
          </a:prstGeom>
        </p:spPr>
      </p:pic>
      <p:sp>
        <p:nvSpPr>
          <p:cNvPr id="5" name="Подзаголовок 2">
            <a:extLst>
              <a:ext uri="{FF2B5EF4-FFF2-40B4-BE49-F238E27FC236}">
                <a16:creationId xmlns:a16="http://schemas.microsoft.com/office/drawing/2014/main" id="{B6012709-60F2-87D6-8CF4-0F66EEBFE0EF}"/>
              </a:ext>
            </a:extLst>
          </p:cNvPr>
          <p:cNvSpPr txBox="1">
            <a:spLocks/>
          </p:cNvSpPr>
          <p:nvPr/>
        </p:nvSpPr>
        <p:spPr>
          <a:xfrm>
            <a:off x="1640792" y="244293"/>
            <a:ext cx="1031015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0" i="0" dirty="0">
                <a:solidFill>
                  <a:srgbClr val="C5151C"/>
                </a:solidFill>
                <a:effectLst/>
                <a:latin typeface="Roboto Condensed" panose="02000000000000000000" pitchFamily="2" charset="0"/>
              </a:rPr>
              <a:t>КГУ "Общеобразовательная школа №7 отдела образования города Костаная"</a:t>
            </a:r>
            <a:br>
              <a:rPr lang="ru-RU" dirty="0"/>
            </a:br>
            <a:r>
              <a:rPr lang="ru-RU" b="0" i="0" dirty="0">
                <a:solidFill>
                  <a:srgbClr val="C5151C"/>
                </a:solidFill>
                <a:effectLst/>
                <a:latin typeface="Roboto Condensed" panose="02000000000000000000" pitchFamily="2" charset="0"/>
              </a:rPr>
              <a:t>Управления образования акимата Костанайской области</a:t>
            </a:r>
            <a:endParaRPr lang="ru-RU" dirty="0"/>
          </a:p>
        </p:txBody>
      </p:sp>
      <p:sp>
        <p:nvSpPr>
          <p:cNvPr id="6" name="Подзаголовок 2">
            <a:extLst>
              <a:ext uri="{FF2B5EF4-FFF2-40B4-BE49-F238E27FC236}">
                <a16:creationId xmlns:a16="http://schemas.microsoft.com/office/drawing/2014/main" id="{A36CCBB2-51CD-BDB5-4E41-5E41562AAC3E}"/>
              </a:ext>
            </a:extLst>
          </p:cNvPr>
          <p:cNvSpPr txBox="1">
            <a:spLocks/>
          </p:cNvSpPr>
          <p:nvPr/>
        </p:nvSpPr>
        <p:spPr>
          <a:xfrm>
            <a:off x="940924" y="5670993"/>
            <a:ext cx="10310152" cy="10210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err="1">
                <a:solidFill>
                  <a:srgbClr val="C5151C"/>
                </a:solidFill>
                <a:latin typeface="Roboto Condensed" panose="02000000000000000000" pitchFamily="2" charset="0"/>
              </a:rPr>
              <a:t>г.Костанай</a:t>
            </a:r>
            <a:r>
              <a:rPr lang="ru-RU" dirty="0">
                <a:solidFill>
                  <a:srgbClr val="C5151C"/>
                </a:solidFill>
                <a:latin typeface="Roboto Condensed" panose="02000000000000000000" pitchFamily="2" charset="0"/>
              </a:rPr>
              <a:t>, 4 ноября 2022 г.</a:t>
            </a:r>
            <a:endParaRPr lang="ru-RU" dirty="0"/>
          </a:p>
        </p:txBody>
      </p:sp>
    </p:spTree>
    <p:extLst>
      <p:ext uri="{BB962C8B-B14F-4D97-AF65-F5344CB8AC3E}">
        <p14:creationId xmlns:p14="http://schemas.microsoft.com/office/powerpoint/2010/main" val="62413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529F27E-0EAE-79FA-45E6-4F9370F68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946" y="3713871"/>
            <a:ext cx="3144129" cy="31441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97CBA8F-1E36-64DC-D82A-93EDC4851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077" y="3568974"/>
            <a:ext cx="3289026" cy="32890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CF32CD4-8111-BD85-EA0C-16BDFC883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89026" cy="4698609"/>
          </a:xfrm>
          <a:prstGeom prst="rect">
            <a:avLst/>
          </a:prstGeom>
          <a:noFill/>
          <a:extLst>
            <a:ext uri="{909E8E84-426E-40DD-AFC4-6F175D3DCCD1}">
              <a14:hiddenFill xmlns:a14="http://schemas.microsoft.com/office/drawing/2010/main">
                <a:solidFill>
                  <a:srgbClr val="FFFFFF"/>
                </a:solidFill>
              </a14:hiddenFill>
            </a:ext>
          </a:extLst>
        </p:spPr>
      </p:pic>
      <p:sp>
        <p:nvSpPr>
          <p:cNvPr id="2" name="Подзаголовок 2">
            <a:extLst>
              <a:ext uri="{FF2B5EF4-FFF2-40B4-BE49-F238E27FC236}">
                <a16:creationId xmlns:a16="http://schemas.microsoft.com/office/drawing/2014/main" id="{1FF14498-1847-4FBE-D7E2-2FA7B6A7B390}"/>
              </a:ext>
            </a:extLst>
          </p:cNvPr>
          <p:cNvSpPr txBox="1">
            <a:spLocks/>
          </p:cNvSpPr>
          <p:nvPr/>
        </p:nvSpPr>
        <p:spPr>
          <a:xfrm>
            <a:off x="-290969" y="5562588"/>
            <a:ext cx="3756074" cy="10210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i="1" dirty="0">
                <a:solidFill>
                  <a:srgbClr val="C5151C"/>
                </a:solidFill>
                <a:latin typeface="Roboto Condensed" panose="02000000000000000000" pitchFamily="2" charset="0"/>
              </a:rPr>
              <a:t>Ссылка на фильм</a:t>
            </a:r>
            <a:endParaRPr lang="ru-RU" i="1" dirty="0"/>
          </a:p>
        </p:txBody>
      </p:sp>
      <p:sp>
        <p:nvSpPr>
          <p:cNvPr id="3" name="Подзаголовок 2">
            <a:extLst>
              <a:ext uri="{FF2B5EF4-FFF2-40B4-BE49-F238E27FC236}">
                <a16:creationId xmlns:a16="http://schemas.microsoft.com/office/drawing/2014/main" id="{99C4B0BA-D0F5-244E-F1EF-3E59EF8A4F6B}"/>
              </a:ext>
            </a:extLst>
          </p:cNvPr>
          <p:cNvSpPr txBox="1">
            <a:spLocks/>
          </p:cNvSpPr>
          <p:nvPr/>
        </p:nvSpPr>
        <p:spPr>
          <a:xfrm>
            <a:off x="5966107" y="5555555"/>
            <a:ext cx="3756074" cy="10210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i="1" dirty="0">
                <a:solidFill>
                  <a:srgbClr val="C5151C"/>
                </a:solidFill>
                <a:latin typeface="Roboto Condensed" panose="02000000000000000000" pitchFamily="2" charset="0"/>
              </a:rPr>
              <a:t>Ссылка </a:t>
            </a:r>
          </a:p>
          <a:p>
            <a:r>
              <a:rPr lang="ru-RU" i="1" dirty="0">
                <a:solidFill>
                  <a:srgbClr val="C5151C"/>
                </a:solidFill>
                <a:latin typeface="Roboto Condensed" panose="02000000000000000000" pitchFamily="2" charset="0"/>
              </a:rPr>
              <a:t>на интервью</a:t>
            </a:r>
            <a:endParaRPr lang="ru-RU" i="1" dirty="0"/>
          </a:p>
        </p:txBody>
      </p:sp>
      <p:pic>
        <p:nvPicPr>
          <p:cNvPr id="1028" name="Picture 4" descr="Аркадий Цукер. ">
            <a:extLst>
              <a:ext uri="{FF2B5EF4-FFF2-40B4-BE49-F238E27FC236}">
                <a16:creationId xmlns:a16="http://schemas.microsoft.com/office/drawing/2014/main" id="{5DD28393-918C-8FF4-1B81-E7D9F9D92E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43" r="11283"/>
          <a:stretch/>
        </p:blipFill>
        <p:spPr bwMode="auto">
          <a:xfrm>
            <a:off x="7915422" y="83768"/>
            <a:ext cx="4276578" cy="3221436"/>
          </a:xfrm>
          <a:prstGeom prst="rect">
            <a:avLst/>
          </a:prstGeom>
          <a:noFill/>
          <a:extLst>
            <a:ext uri="{909E8E84-426E-40DD-AFC4-6F175D3DCCD1}">
              <a14:hiddenFill xmlns:a14="http://schemas.microsoft.com/office/drawing/2010/main">
                <a:solidFill>
                  <a:srgbClr val="FFFFFF"/>
                </a:solidFill>
              </a14:hiddenFill>
            </a:ext>
          </a:extLst>
        </p:spPr>
      </p:pic>
      <p:sp>
        <p:nvSpPr>
          <p:cNvPr id="4" name="Подзаголовок 2">
            <a:extLst>
              <a:ext uri="{FF2B5EF4-FFF2-40B4-BE49-F238E27FC236}">
                <a16:creationId xmlns:a16="http://schemas.microsoft.com/office/drawing/2014/main" id="{6F1432FB-E962-819D-3E8B-01DC31097580}"/>
              </a:ext>
            </a:extLst>
          </p:cNvPr>
          <p:cNvSpPr txBox="1">
            <a:spLocks/>
          </p:cNvSpPr>
          <p:nvPr/>
        </p:nvSpPr>
        <p:spPr>
          <a:xfrm>
            <a:off x="9005434" y="2794659"/>
            <a:ext cx="3756074" cy="10210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solidFill>
                  <a:schemeClr val="bg1"/>
                </a:solidFill>
                <a:latin typeface="Roboto Condensed" panose="02000000000000000000" pitchFamily="2" charset="0"/>
              </a:rPr>
              <a:t>Аркадий Цукер</a:t>
            </a:r>
            <a:endParaRPr lang="ru-RU" dirty="0">
              <a:solidFill>
                <a:schemeClr val="bg1"/>
              </a:solidFill>
            </a:endParaRPr>
          </a:p>
        </p:txBody>
      </p:sp>
    </p:spTree>
    <p:extLst>
      <p:ext uri="{BB962C8B-B14F-4D97-AF65-F5344CB8AC3E}">
        <p14:creationId xmlns:p14="http://schemas.microsoft.com/office/powerpoint/2010/main" val="235616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B159C-2CE0-35E0-12B0-424AFA9EB82F}"/>
              </a:ext>
            </a:extLst>
          </p:cNvPr>
          <p:cNvSpPr>
            <a:spLocks noGrp="1"/>
          </p:cNvSpPr>
          <p:nvPr>
            <p:ph type="ctrTitle"/>
          </p:nvPr>
        </p:nvSpPr>
        <p:spPr>
          <a:xfrm>
            <a:off x="1130984" y="1093077"/>
            <a:ext cx="10819960" cy="5520630"/>
          </a:xfrm>
        </p:spPr>
        <p:txBody>
          <a:bodyPr>
            <a:noAutofit/>
          </a:bodyPr>
          <a:lstStyle/>
          <a:p>
            <a:pPr marL="342900" lvl="0" indent="-342900" algn="l">
              <a:lnSpc>
                <a:spcPct val="115000"/>
              </a:lnSpc>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Создание условий обучения и воспитания детей в школе, нуждающихся в специальных условиях.</a:t>
            </a:r>
            <a:br>
              <a:rPr lang="ru-RU" sz="18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Кабдоллаева</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З.Г. заместитель директора по УР</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Панорама опыта учителей начального и основного уровня по реализации инклюзивного образования в урочной системе:</a:t>
            </a:r>
            <a:br>
              <a:rPr lang="ru-RU" sz="1800" b="1"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Формы и методы обучения и воспитания с индивидуальным подходом в начальной школе.</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Шустова Н.Б., учитель начальных классов,</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Особенности работы с обучающимися с ООП на уроках математики.</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Шалагина А.А., учитель математики </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Создание инклюзивного пространства для учащихся при изучении русского языка и литературы.</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Сатубалдина</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В.С. учитель русского языка и литературы</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Развитие индивидуального стиля работы с учащимися с ООП во внеурочной деятельности.</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Королёв Ю.В., учитель физической культуры</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Повышение профессионального уровня и компетентности педагогов в области инклюзивного образования.</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Фоминых В.И., учитель-логопед.</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18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BB3F9BB-406C-3008-C5A0-91C5D805C578}"/>
              </a:ext>
            </a:extLst>
          </p:cNvPr>
          <p:cNvPicPr>
            <a:picLocks noChangeAspect="1"/>
          </p:cNvPicPr>
          <p:nvPr/>
        </p:nvPicPr>
        <p:blipFill>
          <a:blip r:embed="rId2"/>
          <a:stretch>
            <a:fillRect/>
          </a:stretch>
        </p:blipFill>
        <p:spPr>
          <a:xfrm>
            <a:off x="95251" y="131566"/>
            <a:ext cx="1545541" cy="1545541"/>
          </a:xfrm>
          <a:prstGeom prst="rect">
            <a:avLst/>
          </a:prstGeom>
        </p:spPr>
      </p:pic>
      <p:sp>
        <p:nvSpPr>
          <p:cNvPr id="5" name="Подзаголовок 2">
            <a:extLst>
              <a:ext uri="{FF2B5EF4-FFF2-40B4-BE49-F238E27FC236}">
                <a16:creationId xmlns:a16="http://schemas.microsoft.com/office/drawing/2014/main" id="{B6012709-60F2-87D6-8CF4-0F66EEBFE0EF}"/>
              </a:ext>
            </a:extLst>
          </p:cNvPr>
          <p:cNvSpPr txBox="1">
            <a:spLocks/>
          </p:cNvSpPr>
          <p:nvPr/>
        </p:nvSpPr>
        <p:spPr>
          <a:xfrm>
            <a:off x="1640792" y="244293"/>
            <a:ext cx="1031015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0" i="0" dirty="0">
                <a:solidFill>
                  <a:srgbClr val="C5151C"/>
                </a:solidFill>
                <a:effectLst/>
                <a:latin typeface="Roboto Condensed" panose="02000000000000000000" pitchFamily="2" charset="0"/>
              </a:rPr>
              <a:t>КГУ "Общеобразовательная школа №7 отдела образования города Костаная"</a:t>
            </a:r>
            <a:br>
              <a:rPr lang="ru-RU" dirty="0"/>
            </a:br>
            <a:r>
              <a:rPr lang="ru-RU" b="0" i="0" dirty="0">
                <a:solidFill>
                  <a:srgbClr val="C5151C"/>
                </a:solidFill>
                <a:effectLst/>
                <a:latin typeface="Roboto Condensed" panose="02000000000000000000" pitchFamily="2" charset="0"/>
              </a:rPr>
              <a:t>Управления образования акимата Костанайской области</a:t>
            </a:r>
            <a:endParaRPr lang="ru-RU" dirty="0"/>
          </a:p>
        </p:txBody>
      </p:sp>
    </p:spTree>
    <p:extLst>
      <p:ext uri="{BB962C8B-B14F-4D97-AF65-F5344CB8AC3E}">
        <p14:creationId xmlns:p14="http://schemas.microsoft.com/office/powerpoint/2010/main" val="151109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2DEC5CB3-035E-6203-8747-D1DBACCBA9C0}"/>
              </a:ext>
            </a:extLst>
          </p:cNvPr>
          <p:cNvSpPr>
            <a:spLocks noGrp="1"/>
          </p:cNvSpPr>
          <p:nvPr>
            <p:ph type="subTitle" idx="1"/>
          </p:nvPr>
        </p:nvSpPr>
        <p:spPr>
          <a:xfrm>
            <a:off x="239151" y="4453946"/>
            <a:ext cx="11662117" cy="1655762"/>
          </a:xfrm>
        </p:spPr>
        <p:txBody>
          <a:bodyPr>
            <a:normAutofit fontScale="92500" lnSpcReduction="10000"/>
          </a:bodyPr>
          <a:lstStyle/>
          <a:p>
            <a:pPr>
              <a:lnSpc>
                <a:spcPct val="110000"/>
              </a:lnSpc>
              <a:spcBef>
                <a:spcPts val="0"/>
              </a:spcBef>
            </a:pPr>
            <a:endParaRPr lang="ru-RU" sz="2000" dirty="0">
              <a:latin typeface="Times New Roman" panose="02020603050405020304" pitchFamily="18" charset="0"/>
              <a:cs typeface="Times New Roman" panose="02020603050405020304" pitchFamily="18" charset="0"/>
              <a:hlinkClick r:id="rId2"/>
            </a:endParaRPr>
          </a:p>
          <a:p>
            <a:pPr algn="r">
              <a:lnSpc>
                <a:spcPct val="110000"/>
              </a:lnSpc>
              <a:spcBef>
                <a:spcPts val="0"/>
              </a:spcBef>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фильм режиссёра Михаила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Расходникова</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основанного на биографических событиях жизни </a:t>
            </a:r>
          </a:p>
          <a:p>
            <a:pPr algn="r">
              <a:lnSpc>
                <a:spcPct val="110000"/>
              </a:lnSpc>
              <a:spcBef>
                <a:spcPts val="0"/>
              </a:spcBef>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бизнес-тренера Аркадия Цукера, научившегося жить с тяжелой болезнью благодаря своеобразной позиции его отца по отношению к болезни сына. Он считал, что у него не мог родиться инвалид, значит, проблемы Аркадия – не приговор, а всего-навсего "временные трудности".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0000"/>
              </a:lnSpc>
              <a:spcBef>
                <a:spcPts val="0"/>
              </a:spcBef>
            </a:pPr>
            <a:endParaRPr lang="ru-RU" sz="2000" dirty="0">
              <a:latin typeface="Times New Roman" panose="02020603050405020304" pitchFamily="18" charset="0"/>
              <a:cs typeface="Times New Roman" panose="02020603050405020304" pitchFamily="18" charset="0"/>
            </a:endParaRPr>
          </a:p>
        </p:txBody>
      </p:sp>
      <p:sp>
        <p:nvSpPr>
          <p:cNvPr id="5" name="Подзаголовок 2">
            <a:extLst>
              <a:ext uri="{FF2B5EF4-FFF2-40B4-BE49-F238E27FC236}">
                <a16:creationId xmlns:a16="http://schemas.microsoft.com/office/drawing/2014/main" id="{B6012709-60F2-87D6-8CF4-0F66EEBFE0EF}"/>
              </a:ext>
            </a:extLst>
          </p:cNvPr>
          <p:cNvSpPr txBox="1">
            <a:spLocks/>
          </p:cNvSpPr>
          <p:nvPr/>
        </p:nvSpPr>
        <p:spPr>
          <a:xfrm>
            <a:off x="2068948" y="6109708"/>
            <a:ext cx="8496179" cy="8432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linkClick r:id="rId2"/>
              </a:rPr>
              <a:t>https://www.youtube.com/watch?v=CeJJqZnvfdE</a:t>
            </a:r>
            <a:r>
              <a:rPr lang="ru-RU" dirty="0"/>
              <a:t> </a:t>
            </a:r>
          </a:p>
        </p:txBody>
      </p:sp>
      <p:pic>
        <p:nvPicPr>
          <p:cNvPr id="7" name="Рисунок 6">
            <a:extLst>
              <a:ext uri="{FF2B5EF4-FFF2-40B4-BE49-F238E27FC236}">
                <a16:creationId xmlns:a16="http://schemas.microsoft.com/office/drawing/2014/main" id="{4CFB7564-9CAA-824A-462D-AB15B8864031}"/>
              </a:ext>
            </a:extLst>
          </p:cNvPr>
          <p:cNvPicPr>
            <a:picLocks noChangeAspect="1"/>
          </p:cNvPicPr>
          <p:nvPr/>
        </p:nvPicPr>
        <p:blipFill>
          <a:blip r:embed="rId3"/>
          <a:stretch>
            <a:fillRect/>
          </a:stretch>
        </p:blipFill>
        <p:spPr>
          <a:xfrm>
            <a:off x="2576174" y="144612"/>
            <a:ext cx="7481729" cy="4431718"/>
          </a:xfrm>
          <a:prstGeom prst="rect">
            <a:avLst/>
          </a:prstGeom>
        </p:spPr>
      </p:pic>
    </p:spTree>
    <p:extLst>
      <p:ext uri="{BB962C8B-B14F-4D97-AF65-F5344CB8AC3E}">
        <p14:creationId xmlns:p14="http://schemas.microsoft.com/office/powerpoint/2010/main" val="299830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BB3F9BB-406C-3008-C5A0-91C5D805C578}"/>
              </a:ext>
            </a:extLst>
          </p:cNvPr>
          <p:cNvPicPr>
            <a:picLocks noChangeAspect="1"/>
          </p:cNvPicPr>
          <p:nvPr/>
        </p:nvPicPr>
        <p:blipFill>
          <a:blip r:embed="rId2"/>
          <a:stretch>
            <a:fillRect/>
          </a:stretch>
        </p:blipFill>
        <p:spPr>
          <a:xfrm>
            <a:off x="168153" y="70818"/>
            <a:ext cx="1545541" cy="1545541"/>
          </a:xfrm>
          <a:prstGeom prst="rect">
            <a:avLst/>
          </a:prstGeom>
        </p:spPr>
      </p:pic>
      <p:sp>
        <p:nvSpPr>
          <p:cNvPr id="5" name="Подзаголовок 2">
            <a:extLst>
              <a:ext uri="{FF2B5EF4-FFF2-40B4-BE49-F238E27FC236}">
                <a16:creationId xmlns:a16="http://schemas.microsoft.com/office/drawing/2014/main" id="{B6012709-60F2-87D6-8CF4-0F66EEBFE0EF}"/>
              </a:ext>
            </a:extLst>
          </p:cNvPr>
          <p:cNvSpPr txBox="1">
            <a:spLocks/>
          </p:cNvSpPr>
          <p:nvPr/>
        </p:nvSpPr>
        <p:spPr>
          <a:xfrm>
            <a:off x="1640792" y="244293"/>
            <a:ext cx="1031015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0" i="0" dirty="0">
                <a:solidFill>
                  <a:srgbClr val="C5151C"/>
                </a:solidFill>
                <a:effectLst/>
                <a:latin typeface="Roboto Condensed" panose="02000000000000000000" pitchFamily="2" charset="0"/>
              </a:rPr>
              <a:t>КГУ "Общеобразовательная школа №7 отдела образования города Костаная"</a:t>
            </a:r>
            <a:br>
              <a:rPr lang="ru-RU" dirty="0"/>
            </a:br>
            <a:r>
              <a:rPr lang="ru-RU" b="0" i="0" dirty="0">
                <a:solidFill>
                  <a:srgbClr val="C5151C"/>
                </a:solidFill>
                <a:effectLst/>
                <a:latin typeface="Roboto Condensed" panose="02000000000000000000" pitchFamily="2" charset="0"/>
              </a:rPr>
              <a:t>Управления образования акимата Костанайской области</a:t>
            </a:r>
            <a:endParaRPr lang="ru-RU" dirty="0"/>
          </a:p>
        </p:txBody>
      </p:sp>
      <p:graphicFrame>
        <p:nvGraphicFramePr>
          <p:cNvPr id="15" name="Схема 14">
            <a:extLst>
              <a:ext uri="{FF2B5EF4-FFF2-40B4-BE49-F238E27FC236}">
                <a16:creationId xmlns:a16="http://schemas.microsoft.com/office/drawing/2014/main" id="{ED314FC8-D780-ECAD-4BD7-35483AA45E97}"/>
              </a:ext>
            </a:extLst>
          </p:cNvPr>
          <p:cNvGraphicFramePr/>
          <p:nvPr>
            <p:extLst>
              <p:ext uri="{D42A27DB-BD31-4B8C-83A1-F6EECF244321}">
                <p14:modId xmlns:p14="http://schemas.microsoft.com/office/powerpoint/2010/main" val="697278878"/>
              </p:ext>
            </p:extLst>
          </p:nvPr>
        </p:nvGraphicFramePr>
        <p:xfrm>
          <a:off x="422031" y="719665"/>
          <a:ext cx="11528913" cy="5894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 name="Прямая соединительная линия 17">
            <a:extLst>
              <a:ext uri="{FF2B5EF4-FFF2-40B4-BE49-F238E27FC236}">
                <a16:creationId xmlns:a16="http://schemas.microsoft.com/office/drawing/2014/main" id="{F040099A-C911-3E0D-8853-4325A152504C}"/>
              </a:ext>
            </a:extLst>
          </p:cNvPr>
          <p:cNvCxnSpPr>
            <a:cxnSpLocks/>
          </p:cNvCxnSpPr>
          <p:nvPr/>
        </p:nvCxnSpPr>
        <p:spPr>
          <a:xfrm flipH="1">
            <a:off x="3854293" y="4622714"/>
            <a:ext cx="717452" cy="506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1A6A4839-C771-08CD-9CFE-3716262DD256}"/>
              </a:ext>
            </a:extLst>
          </p:cNvPr>
          <p:cNvCxnSpPr>
            <a:cxnSpLocks/>
          </p:cNvCxnSpPr>
          <p:nvPr/>
        </p:nvCxnSpPr>
        <p:spPr>
          <a:xfrm flipH="1">
            <a:off x="5885938" y="4642338"/>
            <a:ext cx="210062" cy="658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DEC918B5-9780-40DA-2BE2-ABA7F8F755CC}"/>
              </a:ext>
            </a:extLst>
          </p:cNvPr>
          <p:cNvCxnSpPr>
            <a:cxnSpLocks/>
          </p:cNvCxnSpPr>
          <p:nvPr/>
        </p:nvCxnSpPr>
        <p:spPr>
          <a:xfrm>
            <a:off x="7197729" y="4642338"/>
            <a:ext cx="236089" cy="608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982B35DA-2598-2F3D-515F-99CA50676B51}"/>
              </a:ext>
            </a:extLst>
          </p:cNvPr>
          <p:cNvCxnSpPr>
            <a:cxnSpLocks/>
          </p:cNvCxnSpPr>
          <p:nvPr/>
        </p:nvCxnSpPr>
        <p:spPr>
          <a:xfrm>
            <a:off x="8166269" y="4622713"/>
            <a:ext cx="1079706" cy="453530"/>
          </a:xfrm>
          <a:prstGeom prst="line">
            <a:avLst/>
          </a:prstGeom>
        </p:spPr>
        <p:style>
          <a:lnRef idx="1">
            <a:schemeClr val="accent1"/>
          </a:lnRef>
          <a:fillRef idx="0">
            <a:schemeClr val="accent1"/>
          </a:fillRef>
          <a:effectRef idx="0">
            <a:schemeClr val="accent1"/>
          </a:effectRef>
          <a:fontRef idx="minor">
            <a:schemeClr val="tx1"/>
          </a:fontRef>
        </p:style>
      </p:cxnSp>
      <p:sp>
        <p:nvSpPr>
          <p:cNvPr id="28" name="Прямоугольник: один усеченный угол 27">
            <a:extLst>
              <a:ext uri="{FF2B5EF4-FFF2-40B4-BE49-F238E27FC236}">
                <a16:creationId xmlns:a16="http://schemas.microsoft.com/office/drawing/2014/main" id="{9CA33C93-A226-5546-70BB-ADE5D844AB64}"/>
              </a:ext>
            </a:extLst>
          </p:cNvPr>
          <p:cNvSpPr/>
          <p:nvPr/>
        </p:nvSpPr>
        <p:spPr>
          <a:xfrm>
            <a:off x="750716" y="5308224"/>
            <a:ext cx="2115047" cy="1334941"/>
          </a:xfrm>
          <a:prstGeom prst="snip1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Нарушение </a:t>
            </a:r>
          </a:p>
          <a:p>
            <a:pPr algn="ctr"/>
            <a:r>
              <a:rPr lang="ru-RU" sz="2200" dirty="0"/>
              <a:t>зрения - 2</a:t>
            </a:r>
          </a:p>
        </p:txBody>
      </p:sp>
      <p:sp>
        <p:nvSpPr>
          <p:cNvPr id="30" name="Прямоугольник: один усеченный угол 29">
            <a:extLst>
              <a:ext uri="{FF2B5EF4-FFF2-40B4-BE49-F238E27FC236}">
                <a16:creationId xmlns:a16="http://schemas.microsoft.com/office/drawing/2014/main" id="{2DE1E379-EFBF-4454-CEB0-F646F1F51563}"/>
              </a:ext>
            </a:extLst>
          </p:cNvPr>
          <p:cNvSpPr/>
          <p:nvPr/>
        </p:nvSpPr>
        <p:spPr>
          <a:xfrm>
            <a:off x="5322930" y="5366314"/>
            <a:ext cx="1964737" cy="1312531"/>
          </a:xfrm>
          <a:prstGeom prst="snip1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Нарушение </a:t>
            </a:r>
          </a:p>
          <a:p>
            <a:pPr algn="ctr"/>
            <a:r>
              <a:rPr lang="ru-RU" sz="2200" dirty="0"/>
              <a:t>речи - 4</a:t>
            </a:r>
          </a:p>
        </p:txBody>
      </p:sp>
      <p:sp>
        <p:nvSpPr>
          <p:cNvPr id="31" name="Прямоугольник: один усеченный угол 30">
            <a:extLst>
              <a:ext uri="{FF2B5EF4-FFF2-40B4-BE49-F238E27FC236}">
                <a16:creationId xmlns:a16="http://schemas.microsoft.com/office/drawing/2014/main" id="{1A81742A-7FDF-AFE9-73CA-2475BB36DD40}"/>
              </a:ext>
            </a:extLst>
          </p:cNvPr>
          <p:cNvSpPr/>
          <p:nvPr/>
        </p:nvSpPr>
        <p:spPr>
          <a:xfrm>
            <a:off x="7514738" y="5366314"/>
            <a:ext cx="1978172" cy="1312531"/>
          </a:xfrm>
          <a:prstGeom prst="snip1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Эпилепсия - 1</a:t>
            </a:r>
          </a:p>
        </p:txBody>
      </p:sp>
      <p:sp>
        <p:nvSpPr>
          <p:cNvPr id="33" name="Прямоугольник: один усеченный угол 32">
            <a:extLst>
              <a:ext uri="{FF2B5EF4-FFF2-40B4-BE49-F238E27FC236}">
                <a16:creationId xmlns:a16="http://schemas.microsoft.com/office/drawing/2014/main" id="{56BCB54A-CD00-03D7-9C0F-BBFDCBF5874D}"/>
              </a:ext>
            </a:extLst>
          </p:cNvPr>
          <p:cNvSpPr/>
          <p:nvPr/>
        </p:nvSpPr>
        <p:spPr>
          <a:xfrm>
            <a:off x="3117687" y="5344702"/>
            <a:ext cx="1978172" cy="1312531"/>
          </a:xfrm>
          <a:prstGeom prst="snip1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Нарушение </a:t>
            </a:r>
          </a:p>
          <a:p>
            <a:pPr algn="ctr"/>
            <a:r>
              <a:rPr lang="ru-RU" sz="2200" dirty="0"/>
              <a:t>слуха - 1</a:t>
            </a:r>
          </a:p>
        </p:txBody>
      </p:sp>
      <p:pic>
        <p:nvPicPr>
          <p:cNvPr id="36" name="Рисунок 35">
            <a:extLst>
              <a:ext uri="{FF2B5EF4-FFF2-40B4-BE49-F238E27FC236}">
                <a16:creationId xmlns:a16="http://schemas.microsoft.com/office/drawing/2014/main" id="{E2673000-B309-F3AC-7975-9CE9FE4E6920}"/>
              </a:ext>
            </a:extLst>
          </p:cNvPr>
          <p:cNvPicPr>
            <a:picLocks noChangeAspect="1"/>
          </p:cNvPicPr>
          <p:nvPr/>
        </p:nvPicPr>
        <p:blipFill>
          <a:blip r:embed="rId8"/>
          <a:stretch>
            <a:fillRect/>
          </a:stretch>
        </p:blipFill>
        <p:spPr>
          <a:xfrm>
            <a:off x="9719980" y="5322539"/>
            <a:ext cx="2049989" cy="1329043"/>
          </a:xfrm>
          <a:prstGeom prst="rect">
            <a:avLst/>
          </a:prstGeom>
        </p:spPr>
      </p:pic>
    </p:spTree>
    <p:extLst>
      <p:ext uri="{BB962C8B-B14F-4D97-AF65-F5344CB8AC3E}">
        <p14:creationId xmlns:p14="http://schemas.microsoft.com/office/powerpoint/2010/main" val="97086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B159C-2CE0-35E0-12B0-424AFA9EB82F}"/>
              </a:ext>
            </a:extLst>
          </p:cNvPr>
          <p:cNvSpPr>
            <a:spLocks noGrp="1"/>
          </p:cNvSpPr>
          <p:nvPr>
            <p:ph type="ctrTitle"/>
          </p:nvPr>
        </p:nvSpPr>
        <p:spPr>
          <a:xfrm>
            <a:off x="1826236" y="3911368"/>
            <a:ext cx="9144000" cy="2387600"/>
          </a:xfrm>
        </p:spPr>
        <p:txBody>
          <a:bodyPr>
            <a:noAutofit/>
          </a:bodyPr>
          <a:lstStyle/>
          <a:p>
            <a:pPr algn="l">
              <a:lnSpc>
                <a:spcPct val="107000"/>
              </a:lnSpc>
              <a:spcAft>
                <a:spcPts val="800"/>
              </a:spcAft>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 наличии справки ПМПК:</a:t>
            </a:r>
            <a:br>
              <a:rPr lang="ru-RU" sz="1800" b="1"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Calibri" panose="020F0502020204030204" pitchFamily="34" charset="0"/>
                <a:ea typeface="Calibri" panose="020F0502020204030204" pitchFamily="34" charset="0"/>
                <a:cs typeface="Times New Roman" panose="02020603050405020304" pitchFamily="18" charset="0"/>
              </a:rPr>
              <a:t>1.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Проверить срок действия данного документа.</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Обновляется справка ПМПК при переходе с дошкольного образования в начальное, т.е. из КПП в 1 класс; далее при переходе с начального образования в основное среднее, т.е. из 4 класса в 5 класс. И при достижении ребенком 12-13 летнего возраста справка сохраняется до указанного срока в заключении ПМПК.</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latin typeface="Calibri" panose="020F0502020204030204" pitchFamily="34" charset="0"/>
                <a:ea typeface="Calibri" panose="020F0502020204030204" pitchFamily="34" charset="0"/>
                <a:cs typeface="Times New Roman" panose="02020603050405020304" pitchFamily="18" charset="0"/>
              </a:rPr>
              <a:t>2.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Уведомить завуча школы, курирующего инклюзивное обучение, для того чтобы она в свою очередь включила данного ребенка в список детей, необходимым в получении индивидуального подхода в классе.</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Calibri" panose="020F0502020204030204" pitchFamily="34" charset="0"/>
                <a:ea typeface="Calibri" panose="020F0502020204030204" pitchFamily="34" charset="0"/>
                <a:cs typeface="Times New Roman" panose="02020603050405020304" pitchFamily="18" charset="0"/>
              </a:rPr>
              <a:t>3.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Завести необходимый пакет документов на ребенка с ООП.</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Характеристика на начало года, информация о семье, родителях, индивидуальная программа психолого-педагогического сопровождения, заявление родителя, отчёт об успеваемости за четверть, акт ЖБУ, итоговая характеристика.</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latin typeface="Calibri" panose="020F0502020204030204" pitchFamily="34" charset="0"/>
                <a:ea typeface="Calibri" panose="020F0502020204030204" pitchFamily="34" charset="0"/>
                <a:cs typeface="Times New Roman" panose="02020603050405020304" pitchFamily="18" charset="0"/>
              </a:rPr>
              <a:t>4.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 итогам любой из четвертей классный руководитель при необходимости можно ходатайствовать Психолого-педагогическому консилиуму школы о снятии того или иного диагноза, с приведенными аргументами. Решение ППК учитывается в ПМПК, и ребенку снимается диагноз, кроме формы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-83(ЗПР).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BB3F9BB-406C-3008-C5A0-91C5D805C578}"/>
              </a:ext>
            </a:extLst>
          </p:cNvPr>
          <p:cNvPicPr>
            <a:picLocks noChangeAspect="1"/>
          </p:cNvPicPr>
          <p:nvPr/>
        </p:nvPicPr>
        <p:blipFill>
          <a:blip r:embed="rId2"/>
          <a:stretch>
            <a:fillRect/>
          </a:stretch>
        </p:blipFill>
        <p:spPr>
          <a:xfrm>
            <a:off x="168153" y="70818"/>
            <a:ext cx="1545541" cy="1545541"/>
          </a:xfrm>
          <a:prstGeom prst="rect">
            <a:avLst/>
          </a:prstGeom>
        </p:spPr>
      </p:pic>
      <p:sp>
        <p:nvSpPr>
          <p:cNvPr id="5" name="Подзаголовок 2">
            <a:extLst>
              <a:ext uri="{FF2B5EF4-FFF2-40B4-BE49-F238E27FC236}">
                <a16:creationId xmlns:a16="http://schemas.microsoft.com/office/drawing/2014/main" id="{B6012709-60F2-87D6-8CF4-0F66EEBFE0EF}"/>
              </a:ext>
            </a:extLst>
          </p:cNvPr>
          <p:cNvSpPr txBox="1">
            <a:spLocks/>
          </p:cNvSpPr>
          <p:nvPr/>
        </p:nvSpPr>
        <p:spPr>
          <a:xfrm>
            <a:off x="1640792" y="244293"/>
            <a:ext cx="1031015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0" i="0" dirty="0">
                <a:solidFill>
                  <a:srgbClr val="C5151C"/>
                </a:solidFill>
                <a:effectLst/>
                <a:latin typeface="Roboto Condensed" panose="02000000000000000000" pitchFamily="2" charset="0"/>
              </a:rPr>
              <a:t>КГУ "Общеобразовательная школа №7 отдела образования города Костаная"</a:t>
            </a:r>
            <a:br>
              <a:rPr lang="ru-RU" dirty="0"/>
            </a:br>
            <a:r>
              <a:rPr lang="ru-RU" b="0" i="0" dirty="0">
                <a:solidFill>
                  <a:srgbClr val="C5151C"/>
                </a:solidFill>
                <a:effectLst/>
                <a:latin typeface="Roboto Condensed" panose="02000000000000000000" pitchFamily="2" charset="0"/>
              </a:rPr>
              <a:t>Управления образования акимата Костанайской области</a:t>
            </a:r>
            <a:endParaRPr lang="ru-RU" dirty="0"/>
          </a:p>
        </p:txBody>
      </p:sp>
    </p:spTree>
    <p:extLst>
      <p:ext uri="{BB962C8B-B14F-4D97-AF65-F5344CB8AC3E}">
        <p14:creationId xmlns:p14="http://schemas.microsoft.com/office/powerpoint/2010/main" val="328357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B159C-2CE0-35E0-12B0-424AFA9EB82F}"/>
              </a:ext>
            </a:extLst>
          </p:cNvPr>
          <p:cNvSpPr>
            <a:spLocks noGrp="1"/>
          </p:cNvSpPr>
          <p:nvPr>
            <p:ph type="ctrTitle"/>
          </p:nvPr>
        </p:nvSpPr>
        <p:spPr>
          <a:xfrm>
            <a:off x="1826236" y="3911368"/>
            <a:ext cx="9582662" cy="2387600"/>
          </a:xfrm>
        </p:spPr>
        <p:txBody>
          <a:bodyPr>
            <a:noAutofit/>
          </a:bodyPr>
          <a:lstStyle/>
          <a:p>
            <a:pPr algn="l">
              <a:lnSpc>
                <a:spcPct val="107000"/>
              </a:lnSpc>
              <a:spcAft>
                <a:spcPts val="800"/>
              </a:spcAft>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 организации обучения на дому, а это является государственной услугой, необходимо:</a:t>
            </a:r>
            <a:b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ru-RU" sz="1800" b="1"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Calibri" panose="020F0502020204030204" pitchFamily="34" charset="0"/>
                <a:ea typeface="Calibri" panose="020F0502020204030204" pitchFamily="34" charset="0"/>
                <a:cs typeface="Times New Roman" panose="02020603050405020304" pitchFamily="18" charset="0"/>
              </a:rPr>
              <a:t>1.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Наличие у ребенка справка ВКК с заключением об организации обучения на дому.</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Calibri" panose="020F0502020204030204" pitchFamily="34" charset="0"/>
                <a:ea typeface="Calibri" panose="020F0502020204030204" pitchFamily="34" charset="0"/>
                <a:cs typeface="Times New Roman" panose="02020603050405020304" pitchFamily="18" charset="0"/>
              </a:rPr>
              <a:t>2.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Заявление родителя + ЭЦП с паролем (срок действия проверить предварительно)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Calibri" panose="020F0502020204030204" pitchFamily="34" charset="0"/>
                <a:ea typeface="Calibri" panose="020F0502020204030204" pitchFamily="34" charset="0"/>
                <a:cs typeface="Times New Roman" panose="02020603050405020304" pitchFamily="18" charset="0"/>
              </a:rPr>
              <a:t>3.</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Подать заявление родителя через ЕГОВ правительство</a:t>
            </a:r>
            <a:br>
              <a:rPr lang="ru-RU" sz="1800" b="1"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Calibri" panose="020F0502020204030204" pitchFamily="34" charset="0"/>
                <a:ea typeface="Calibri" panose="020F0502020204030204" pitchFamily="34" charset="0"/>
                <a:cs typeface="Times New Roman" panose="02020603050405020304" pitchFamily="18" charset="0"/>
              </a:rPr>
              <a:t>4.</a:t>
            </a:r>
            <a:r>
              <a:rPr lang="ru-RU" sz="1800" dirty="0">
                <a:effectLst/>
                <a:latin typeface="Calibri" panose="020F0502020204030204" pitchFamily="34" charset="0"/>
                <a:ea typeface="Calibri" panose="020F0502020204030204" pitchFamily="34" charset="0"/>
                <a:cs typeface="Times New Roman" panose="02020603050405020304" pitchFamily="18" charset="0"/>
              </a:rPr>
              <a:t>З</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арегистрировать заявление родителя через портал АРМ</a:t>
            </a:r>
            <a:br>
              <a:rPr lang="ru-RU" sz="1800" b="1"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Calibri" panose="020F0502020204030204" pitchFamily="34" charset="0"/>
                <a:ea typeface="Calibri" panose="020F0502020204030204" pitchFamily="34" charset="0"/>
                <a:cs typeface="Times New Roman" panose="02020603050405020304" pitchFamily="18" charset="0"/>
              </a:rPr>
              <a:t>5</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Далее на основании школьного приказа об организации домашнего обучения, день в день составляется индивидуальный РУП на учащегося, распределяется нагрузка учителям, составляется расписание индивидуальных занятий, КТП.</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Calibri" panose="020F0502020204030204" pitchFamily="34" charset="0"/>
                <a:ea typeface="Calibri" panose="020F0502020204030204" pitchFamily="34" charset="0"/>
                <a:cs typeface="Times New Roman" panose="02020603050405020304" pitchFamily="18" charset="0"/>
              </a:rPr>
              <a:t>6.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Всё это проводится через протокольное решение педагогического совета.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Calibri" panose="020F0502020204030204" pitchFamily="34" charset="0"/>
                <a:ea typeface="Calibri" panose="020F0502020204030204" pitchFamily="34" charset="0"/>
                <a:cs typeface="Times New Roman" panose="02020603050405020304" pitchFamily="18" charset="0"/>
              </a:rPr>
              <a:t>7.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Готовое расписание классный руководитель должен донести до родителей учащегося.</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Calibri" panose="020F0502020204030204" pitchFamily="34" charset="0"/>
                <a:ea typeface="Calibri" panose="020F0502020204030204" pitchFamily="34" charset="0"/>
                <a:cs typeface="Times New Roman" panose="02020603050405020304" pitchFamily="18" charset="0"/>
              </a:rPr>
              <a:t>8.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последнем этапе проводятся соответствующие работы в НОБД (указывается диагноз, номер справки ВКК), а также заполняется </a:t>
            </a:r>
            <a:r>
              <a:rPr lang="ru-R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Кунделик</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учащегося на дому, с размещением его индивидуального расписания уроков, указанием педагогов-предметников.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latin typeface="Calibri" panose="020F0502020204030204" pitchFamily="34" charset="0"/>
                <a:ea typeface="Calibri" panose="020F0502020204030204" pitchFamily="34" charset="0"/>
                <a:cs typeface="Times New Roman" panose="02020603050405020304" pitchFamily="18" charset="0"/>
              </a:rPr>
              <a:t>9.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Классный руководитель создает индивидуальную папку динамического наблюдения на учащегося с характеристикой и со всеми документами, храниться в кабинете завуча.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BB3F9BB-406C-3008-C5A0-91C5D805C578}"/>
              </a:ext>
            </a:extLst>
          </p:cNvPr>
          <p:cNvPicPr>
            <a:picLocks noChangeAspect="1"/>
          </p:cNvPicPr>
          <p:nvPr/>
        </p:nvPicPr>
        <p:blipFill>
          <a:blip r:embed="rId2"/>
          <a:stretch>
            <a:fillRect/>
          </a:stretch>
        </p:blipFill>
        <p:spPr>
          <a:xfrm>
            <a:off x="168153" y="70818"/>
            <a:ext cx="1545541" cy="1545541"/>
          </a:xfrm>
          <a:prstGeom prst="rect">
            <a:avLst/>
          </a:prstGeom>
        </p:spPr>
      </p:pic>
      <p:sp>
        <p:nvSpPr>
          <p:cNvPr id="5" name="Подзаголовок 2">
            <a:extLst>
              <a:ext uri="{FF2B5EF4-FFF2-40B4-BE49-F238E27FC236}">
                <a16:creationId xmlns:a16="http://schemas.microsoft.com/office/drawing/2014/main" id="{B6012709-60F2-87D6-8CF4-0F66EEBFE0EF}"/>
              </a:ext>
            </a:extLst>
          </p:cNvPr>
          <p:cNvSpPr txBox="1">
            <a:spLocks/>
          </p:cNvSpPr>
          <p:nvPr/>
        </p:nvSpPr>
        <p:spPr>
          <a:xfrm>
            <a:off x="1640792" y="244293"/>
            <a:ext cx="1031015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0" i="0" dirty="0">
                <a:solidFill>
                  <a:srgbClr val="C5151C"/>
                </a:solidFill>
                <a:effectLst/>
                <a:latin typeface="Roboto Condensed" panose="02000000000000000000" pitchFamily="2" charset="0"/>
              </a:rPr>
              <a:t>КГУ "Общеобразовательная школа №7 отдела образования города Костаная"</a:t>
            </a:r>
            <a:br>
              <a:rPr lang="ru-RU" dirty="0"/>
            </a:br>
            <a:r>
              <a:rPr lang="ru-RU" b="0" i="0" dirty="0">
                <a:solidFill>
                  <a:srgbClr val="C5151C"/>
                </a:solidFill>
                <a:effectLst/>
                <a:latin typeface="Roboto Condensed" panose="02000000000000000000" pitchFamily="2" charset="0"/>
              </a:rPr>
              <a:t>Управления образования акимата Костанайской области</a:t>
            </a:r>
            <a:endParaRPr lang="ru-RU" dirty="0"/>
          </a:p>
        </p:txBody>
      </p:sp>
    </p:spTree>
    <p:extLst>
      <p:ext uri="{BB962C8B-B14F-4D97-AF65-F5344CB8AC3E}">
        <p14:creationId xmlns:p14="http://schemas.microsoft.com/office/powerpoint/2010/main" val="157171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B159C-2CE0-35E0-12B0-424AFA9EB82F}"/>
              </a:ext>
            </a:extLst>
          </p:cNvPr>
          <p:cNvSpPr>
            <a:spLocks noGrp="1"/>
          </p:cNvSpPr>
          <p:nvPr>
            <p:ph type="ctrTitle"/>
          </p:nvPr>
        </p:nvSpPr>
        <p:spPr>
          <a:xfrm>
            <a:off x="1502679" y="2840248"/>
            <a:ext cx="10159438" cy="2387600"/>
          </a:xfrm>
        </p:spPr>
        <p:txBody>
          <a:bodyPr>
            <a:noAutofit/>
          </a:bodyPr>
          <a:lstStyle/>
          <a:p>
            <a:pPr marL="457200" algn="l">
              <a:lnSpc>
                <a:spcPct val="115000"/>
              </a:lnSpc>
              <a:spcAft>
                <a:spcPts val="1000"/>
              </a:spcAft>
            </a:pPr>
            <a:r>
              <a:rPr lang="ru-RU"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период с 12 по 14 октября 2022 года были посещены уроки обучающихся с ООП. </a:t>
            </a:r>
            <a:br>
              <a:rPr lang="ru-RU"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ru-RU"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Целью посещения уроков явилось: </a:t>
            </a:r>
            <a:br>
              <a:rPr lang="ru-RU"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учебно-познавательная деятельность детей с ООП и организация индивидуального подхода учителей к обучающимся с особыми образовательными потребностями.</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BB3F9BB-406C-3008-C5A0-91C5D805C578}"/>
              </a:ext>
            </a:extLst>
          </p:cNvPr>
          <p:cNvPicPr>
            <a:picLocks noChangeAspect="1"/>
          </p:cNvPicPr>
          <p:nvPr/>
        </p:nvPicPr>
        <p:blipFill>
          <a:blip r:embed="rId2"/>
          <a:stretch>
            <a:fillRect/>
          </a:stretch>
        </p:blipFill>
        <p:spPr>
          <a:xfrm>
            <a:off x="168153" y="70818"/>
            <a:ext cx="1545541" cy="1545541"/>
          </a:xfrm>
          <a:prstGeom prst="rect">
            <a:avLst/>
          </a:prstGeom>
        </p:spPr>
      </p:pic>
      <p:sp>
        <p:nvSpPr>
          <p:cNvPr id="5" name="Подзаголовок 2">
            <a:extLst>
              <a:ext uri="{FF2B5EF4-FFF2-40B4-BE49-F238E27FC236}">
                <a16:creationId xmlns:a16="http://schemas.microsoft.com/office/drawing/2014/main" id="{B6012709-60F2-87D6-8CF4-0F66EEBFE0EF}"/>
              </a:ext>
            </a:extLst>
          </p:cNvPr>
          <p:cNvSpPr txBox="1">
            <a:spLocks/>
          </p:cNvSpPr>
          <p:nvPr/>
        </p:nvSpPr>
        <p:spPr>
          <a:xfrm>
            <a:off x="1640792" y="244293"/>
            <a:ext cx="1031015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0" i="0" dirty="0">
                <a:solidFill>
                  <a:srgbClr val="C5151C"/>
                </a:solidFill>
                <a:effectLst/>
                <a:latin typeface="Roboto Condensed" panose="02000000000000000000" pitchFamily="2" charset="0"/>
              </a:rPr>
              <a:t>КГУ "Общеобразовательная школа №7 отдела образования города Костаная"</a:t>
            </a:r>
            <a:br>
              <a:rPr lang="ru-RU" dirty="0"/>
            </a:br>
            <a:r>
              <a:rPr lang="ru-RU" b="0" i="0" dirty="0">
                <a:solidFill>
                  <a:srgbClr val="C5151C"/>
                </a:solidFill>
                <a:effectLst/>
                <a:latin typeface="Roboto Condensed" panose="02000000000000000000" pitchFamily="2" charset="0"/>
              </a:rPr>
              <a:t>Управления образования акимата Костанайской области</a:t>
            </a:r>
            <a:endParaRPr lang="ru-RU" dirty="0"/>
          </a:p>
        </p:txBody>
      </p:sp>
    </p:spTree>
    <p:extLst>
      <p:ext uri="{BB962C8B-B14F-4D97-AF65-F5344CB8AC3E}">
        <p14:creationId xmlns:p14="http://schemas.microsoft.com/office/powerpoint/2010/main" val="358951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BB3F9BB-406C-3008-C5A0-91C5D805C578}"/>
              </a:ext>
            </a:extLst>
          </p:cNvPr>
          <p:cNvPicPr>
            <a:picLocks noChangeAspect="1"/>
          </p:cNvPicPr>
          <p:nvPr/>
        </p:nvPicPr>
        <p:blipFill>
          <a:blip r:embed="rId2"/>
          <a:stretch>
            <a:fillRect/>
          </a:stretch>
        </p:blipFill>
        <p:spPr>
          <a:xfrm>
            <a:off x="168153" y="70818"/>
            <a:ext cx="1545541" cy="1545541"/>
          </a:xfrm>
          <a:prstGeom prst="rect">
            <a:avLst/>
          </a:prstGeom>
        </p:spPr>
      </p:pic>
      <p:sp>
        <p:nvSpPr>
          <p:cNvPr id="5" name="Подзаголовок 2">
            <a:extLst>
              <a:ext uri="{FF2B5EF4-FFF2-40B4-BE49-F238E27FC236}">
                <a16:creationId xmlns:a16="http://schemas.microsoft.com/office/drawing/2014/main" id="{B6012709-60F2-87D6-8CF4-0F66EEBFE0EF}"/>
              </a:ext>
            </a:extLst>
          </p:cNvPr>
          <p:cNvSpPr txBox="1">
            <a:spLocks/>
          </p:cNvSpPr>
          <p:nvPr/>
        </p:nvSpPr>
        <p:spPr>
          <a:xfrm>
            <a:off x="1640792" y="244293"/>
            <a:ext cx="1031015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0" i="0" dirty="0">
                <a:solidFill>
                  <a:srgbClr val="C5151C"/>
                </a:solidFill>
                <a:effectLst/>
                <a:latin typeface="Roboto Condensed" panose="02000000000000000000" pitchFamily="2" charset="0"/>
              </a:rPr>
              <a:t>КГУ "Общеобразовательная школа №7 отдела образования города Костаная"</a:t>
            </a:r>
            <a:br>
              <a:rPr lang="ru-RU" dirty="0"/>
            </a:br>
            <a:r>
              <a:rPr lang="ru-RU" b="0" i="0" dirty="0">
                <a:solidFill>
                  <a:srgbClr val="C5151C"/>
                </a:solidFill>
                <a:effectLst/>
                <a:latin typeface="Roboto Condensed" panose="02000000000000000000" pitchFamily="2" charset="0"/>
              </a:rPr>
              <a:t>Управления образования акимата Костанайской области</a:t>
            </a:r>
            <a:endParaRPr lang="ru-RU" dirty="0"/>
          </a:p>
        </p:txBody>
      </p:sp>
      <p:sp>
        <p:nvSpPr>
          <p:cNvPr id="11" name="Прямоугольник 10">
            <a:extLst>
              <a:ext uri="{FF2B5EF4-FFF2-40B4-BE49-F238E27FC236}">
                <a16:creationId xmlns:a16="http://schemas.microsoft.com/office/drawing/2014/main" id="{8953F9D6-96A3-2F59-87DF-8657F191EA0E}"/>
              </a:ext>
            </a:extLst>
          </p:cNvPr>
          <p:cNvSpPr/>
          <p:nvPr/>
        </p:nvSpPr>
        <p:spPr>
          <a:xfrm>
            <a:off x="1433293" y="1616359"/>
            <a:ext cx="4264123" cy="499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solidFill>
                  <a:schemeClr val="bg1"/>
                </a:solidFill>
                <a:latin typeface="Times New Roman" panose="02020603050405020304" pitchFamily="18" charset="0"/>
                <a:ea typeface="Calibri" panose="020F0502020204030204" pitchFamily="34" charset="0"/>
              </a:rPr>
              <a:t>У</a:t>
            </a:r>
            <a:r>
              <a:rPr lang="ru-RU" sz="2200" dirty="0">
                <a:solidFill>
                  <a:schemeClr val="bg1"/>
                </a:solidFill>
                <a:effectLst/>
                <a:latin typeface="Times New Roman" panose="02020603050405020304" pitchFamily="18" charset="0"/>
                <a:ea typeface="Calibri" panose="020F0502020204030204" pitchFamily="34" charset="0"/>
              </a:rPr>
              <a:t>чителя используют методы для активизации познавательной активности учащихся, ведут учёт индивидуальных особенностей школьников с ООП, активно используют коррекционные упражнения, задания для учащихся с ООП. На протяжении всего урока хорошо прослеживались принципы коррекционно-развивающего сопровождения. </a:t>
            </a:r>
            <a:endParaRPr lang="ru-RU" sz="2200" dirty="0">
              <a:solidFill>
                <a:schemeClr val="bg1"/>
              </a:solidFill>
            </a:endParaRPr>
          </a:p>
        </p:txBody>
      </p:sp>
      <p:sp>
        <p:nvSpPr>
          <p:cNvPr id="12" name="Прямоугольник 11">
            <a:extLst>
              <a:ext uri="{FF2B5EF4-FFF2-40B4-BE49-F238E27FC236}">
                <a16:creationId xmlns:a16="http://schemas.microsoft.com/office/drawing/2014/main" id="{6E611A32-95CF-1C1A-12F1-36B571B2E3A9}"/>
              </a:ext>
            </a:extLst>
          </p:cNvPr>
          <p:cNvSpPr/>
          <p:nvPr/>
        </p:nvSpPr>
        <p:spPr>
          <a:xfrm>
            <a:off x="6096000" y="1616359"/>
            <a:ext cx="4264123" cy="499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a:t>
            </a:r>
            <a:r>
              <a:rPr lang="ru-RU"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ействия учащихся с ООП на уроке не всегда имеют обратную связь, дети недостаточно рефлексируют, имеются сложности в понимании и выполнении заданий, в умении выделять главное в решении проблемы, задачи; делать обобщения и выводы. Сложности в осуществлении самоконтроля в учении.</a:t>
            </a:r>
            <a:endParaRPr lang="ru-RU"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sz="2200" dirty="0">
              <a:solidFill>
                <a:schemeClr val="bg1"/>
              </a:solidFill>
            </a:endParaRPr>
          </a:p>
        </p:txBody>
      </p:sp>
    </p:spTree>
    <p:extLst>
      <p:ext uri="{BB962C8B-B14F-4D97-AF65-F5344CB8AC3E}">
        <p14:creationId xmlns:p14="http://schemas.microsoft.com/office/powerpoint/2010/main" val="221584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2DEC5CB3-035E-6203-8747-D1DBACCBA9C0}"/>
              </a:ext>
            </a:extLst>
          </p:cNvPr>
          <p:cNvSpPr>
            <a:spLocks noGrp="1"/>
          </p:cNvSpPr>
          <p:nvPr>
            <p:ph type="subTitle" idx="1"/>
          </p:nvPr>
        </p:nvSpPr>
        <p:spPr>
          <a:xfrm>
            <a:off x="239151" y="4453946"/>
            <a:ext cx="11662117" cy="1655762"/>
          </a:xfrm>
        </p:spPr>
        <p:txBody>
          <a:bodyPr>
            <a:normAutofit fontScale="92500" lnSpcReduction="10000"/>
          </a:bodyPr>
          <a:lstStyle/>
          <a:p>
            <a:pPr>
              <a:lnSpc>
                <a:spcPct val="110000"/>
              </a:lnSpc>
              <a:spcBef>
                <a:spcPts val="0"/>
              </a:spcBef>
            </a:pPr>
            <a:endParaRPr lang="ru-RU" sz="2000" dirty="0">
              <a:latin typeface="Times New Roman" panose="02020603050405020304" pitchFamily="18" charset="0"/>
              <a:cs typeface="Times New Roman" panose="02020603050405020304" pitchFamily="18" charset="0"/>
              <a:hlinkClick r:id="rId2"/>
            </a:endParaRPr>
          </a:p>
          <a:p>
            <a:pPr algn="r">
              <a:lnSpc>
                <a:spcPct val="110000"/>
              </a:lnSpc>
              <a:spcBef>
                <a:spcPts val="0"/>
              </a:spcBef>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фильм режиссёра Михаила </a:t>
            </a:r>
            <a:r>
              <a:rPr lang="ru-RU"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Расходникова</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основанного на биографических событиях жизни </a:t>
            </a:r>
          </a:p>
          <a:p>
            <a:pPr algn="r">
              <a:lnSpc>
                <a:spcPct val="110000"/>
              </a:lnSpc>
              <a:spcBef>
                <a:spcPts val="0"/>
              </a:spcBef>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бизнес-тренера Аркадия Цукера, научившегося жить с тяжелой болезнью благодаря своеобразной позиции его отца по отношению к болезни сына. Он считал, что у него не мог родиться инвалид, значит, проблемы Аркадия – не приговор, а всего-навсего "временные трудности".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0000"/>
              </a:lnSpc>
              <a:spcBef>
                <a:spcPts val="0"/>
              </a:spcBef>
            </a:pPr>
            <a:endParaRPr lang="ru-RU" sz="2000" dirty="0">
              <a:latin typeface="Times New Roman" panose="02020603050405020304" pitchFamily="18" charset="0"/>
              <a:cs typeface="Times New Roman" panose="02020603050405020304" pitchFamily="18" charset="0"/>
            </a:endParaRPr>
          </a:p>
        </p:txBody>
      </p:sp>
      <p:sp>
        <p:nvSpPr>
          <p:cNvPr id="5" name="Подзаголовок 2">
            <a:extLst>
              <a:ext uri="{FF2B5EF4-FFF2-40B4-BE49-F238E27FC236}">
                <a16:creationId xmlns:a16="http://schemas.microsoft.com/office/drawing/2014/main" id="{B6012709-60F2-87D6-8CF4-0F66EEBFE0EF}"/>
              </a:ext>
            </a:extLst>
          </p:cNvPr>
          <p:cNvSpPr txBox="1">
            <a:spLocks/>
          </p:cNvSpPr>
          <p:nvPr/>
        </p:nvSpPr>
        <p:spPr>
          <a:xfrm>
            <a:off x="2068948" y="6109708"/>
            <a:ext cx="8496179" cy="8432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linkClick r:id="rId3"/>
              </a:rPr>
              <a:t>https://youtu.be/dutJUcj_X2Y</a:t>
            </a:r>
            <a:r>
              <a:rPr lang="ru-RU" dirty="0"/>
              <a:t>   </a:t>
            </a:r>
          </a:p>
        </p:txBody>
      </p:sp>
      <p:pic>
        <p:nvPicPr>
          <p:cNvPr id="7" name="Рисунок 6">
            <a:extLst>
              <a:ext uri="{FF2B5EF4-FFF2-40B4-BE49-F238E27FC236}">
                <a16:creationId xmlns:a16="http://schemas.microsoft.com/office/drawing/2014/main" id="{4CFB7564-9CAA-824A-462D-AB15B8864031}"/>
              </a:ext>
            </a:extLst>
          </p:cNvPr>
          <p:cNvPicPr>
            <a:picLocks noChangeAspect="1"/>
          </p:cNvPicPr>
          <p:nvPr/>
        </p:nvPicPr>
        <p:blipFill>
          <a:blip r:embed="rId4"/>
          <a:stretch>
            <a:fillRect/>
          </a:stretch>
        </p:blipFill>
        <p:spPr>
          <a:xfrm>
            <a:off x="2576174" y="144612"/>
            <a:ext cx="7481729" cy="4431718"/>
          </a:xfrm>
          <a:prstGeom prst="rect">
            <a:avLst/>
          </a:prstGeom>
        </p:spPr>
      </p:pic>
    </p:spTree>
    <p:extLst>
      <p:ext uri="{BB962C8B-B14F-4D97-AF65-F5344CB8AC3E}">
        <p14:creationId xmlns:p14="http://schemas.microsoft.com/office/powerpoint/2010/main" val="2585444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971</Words>
  <Application>Microsoft Office PowerPoint</Application>
  <PresentationFormat>Широкоэкранный</PresentationFormat>
  <Paragraphs>39</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Calibri Light</vt:lpstr>
      <vt:lpstr>Roboto Condensed</vt:lpstr>
      <vt:lpstr>Times New Roman</vt:lpstr>
      <vt:lpstr>Тема Office</vt:lpstr>
      <vt:lpstr>Педагогический совет: «Инклюзивное образование  в современной школе»</vt:lpstr>
      <vt:lpstr>      Создание условий обучения и воспитания детей в школе, нуждающихся в специальных условиях.                                                                                   Кабдоллаева З.Г. заместитель директора по УР Панорама опыта учителей начального и основного уровня по реализации инклюзивного образования в урочной системе: Формы и методы обучения и воспитания с индивидуальным подходом в начальной школе.                                                                                  Шустова Н.Б., учитель начальных классов, Особенности работы с обучающимися с ООП на уроках математики.                                                                                 Шалагина А.А., учитель математики  Создание инклюзивного пространства для учащихся при изучении русского языка и литературы.                                                                                Сатубалдина В.С. учитель русского языка и литературы Развитие индивидуального стиля работы с учащимися с ООП во внеурочной деятельности.                                                                                Королёв Ю.В., учитель физической культуры Повышение профессионального уровня и компетентности педагогов в области инклюзивного образования.                                                                                Фоминых В.И., учитель-логопед. </vt:lpstr>
      <vt:lpstr>Презентация PowerPoint</vt:lpstr>
      <vt:lpstr>Презентация PowerPoint</vt:lpstr>
      <vt:lpstr>При наличии справки ПМПК: 1. Проверить срок действия данного документа. Обновляется справка ПМПК при переходе с дошкольного образования в начальное, т.е. из КПП в 1 класс; далее при переходе с начального образования в основное среднее, т.е. из 4 класса в 5 класс. И при достижении ребенком 12-13 летнего возраста справка сохраняется до указанного срока в заключении ПМПК. 2. Уведомить завуча школы, курирующего инклюзивное обучение, для того чтобы она в свою очередь включила данного ребенка в список детей, необходимым в получении индивидуального подхода в классе. 3. Завести необходимый пакет документов на ребенка с ООП. Характеристика на начало года, информация о семье, родителях, индивидуальная программа психолого-педагогического сопровождения, заявление родителя, отчёт об успеваемости за четверть, акт ЖБУ, итоговая характеристика. 4. По итогам любой из четвертей классный руководитель при необходимости можно ходатайствовать Психолого-педагогическому консилиуму школы о снятии того или иного диагноза, с приведенными аргументами. Решение ППК учитывается в ПМПК, и ребенку снимается диагноз, кроме формы F-83(ЗПР). </vt:lpstr>
      <vt:lpstr>При организации обучения на дому, а это является государственной услугой, необходимо:  1. Наличие у ребенка справка ВКК с заключением об организации обучения на дому. 2. Заявление родителя + ЭЦП с паролем (срок действия проверить предварительно)  3.Подать заявление родителя через ЕГОВ правительство 4.Зарегистрировать заявление родителя через портал АРМ 5. Далее на основании школьного приказа об организации домашнего обучения, день в день составляется индивидуальный РУП на учащегося, распределяется нагрузка учителям, составляется расписание индивидуальных занятий, КТП. 6. Всё это проводится через протокольное решение педагогического совета.  7. Готовое расписание классный руководитель должен донести до родителей учащегося. 8. На последнем этапе проводятся соответствующие работы в НОБД (указывается диагноз, номер справки ВКК), а также заполняется Кунделик учащегося на дому, с размещением его индивидуального расписания уроков, указанием педагогов-предметников.  9. Классный руководитель создает индивидуальную папку динамического наблюдения на учащегося с характеристикой и со всеми документами, храниться в кабинете завуча.</vt:lpstr>
      <vt:lpstr>В период с 12 по 14 октября 2022 года были посещены уроки обучающихся с ООП.   Целью посещения уроков явилось:  учебно-познавательная деятельность детей с ООП и организация индивидуального подхода учителей к обучающимся с особыми образовательными потребностями.</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321</dc:creator>
  <cp:lastModifiedBy>marina20082706@outlook.com</cp:lastModifiedBy>
  <cp:revision>7</cp:revision>
  <dcterms:created xsi:type="dcterms:W3CDTF">2022-11-03T15:56:33Z</dcterms:created>
  <dcterms:modified xsi:type="dcterms:W3CDTF">2022-11-03T23:56:20Z</dcterms:modified>
</cp:coreProperties>
</file>