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7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785794"/>
            <a:ext cx="7286676" cy="928694"/>
          </a:xfrm>
        </p:spPr>
        <p:txBody>
          <a:bodyPr>
            <a:noAutofit/>
          </a:bodyPr>
          <a:lstStyle/>
          <a:p>
            <a:r>
              <a:rPr lang="ru-RU" sz="3600" dirty="0"/>
              <a:t>Учебно-методический комплекс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926008"/>
          </a:xfrm>
        </p:spPr>
        <p:txBody>
          <a:bodyPr>
            <a:normAutofit/>
          </a:bodyPr>
          <a:lstStyle/>
          <a:p>
            <a:r>
              <a:rPr lang="ru-RU" sz="2000" dirty="0"/>
              <a:t>Составитель: учитель русского языка и литературы Томская Лариса Михайловна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85918" y="2143116"/>
            <a:ext cx="7000924" cy="1857388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Элективный курс</a:t>
            </a:r>
            <a:r>
              <a:rPr kumimoji="0" lang="ru-RU" sz="3200" b="1" i="0" u="none" strike="noStrike" kern="1200" cap="small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 русскому языку для учащихся 7-8</a:t>
            </a:r>
            <a:r>
              <a:rPr kumimoji="0" lang="ru-RU" sz="3200" b="1" i="0" u="none" strike="noStrike" kern="1200" cap="small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классов «</a:t>
            </a:r>
            <a:r>
              <a:rPr lang="ru-RU" sz="3200" b="1" cap="small" noProof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</a:t>
            </a:r>
            <a:r>
              <a:rPr lang="ru-RU" sz="3200" b="1" cap="small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астерство</a:t>
            </a:r>
            <a:r>
              <a:rPr lang="ru-RU" sz="3200" b="1" cap="small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красноречия</a:t>
            </a:r>
            <a:r>
              <a:rPr kumimoji="0" lang="ru-RU" sz="3200" b="1" i="0" u="none" strike="noStrike" kern="1200" cap="small" spc="0" normalizeH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32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" y="1000108"/>
            <a:ext cx="7686700" cy="464347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Для того чтобы успешно бороться с банальностью, отойти от рутины и трафарета, надо научиться мыслить, чувствовать, зорко и внимательно наблюдать мир, точно выражать свои мысли.</a:t>
            </a:r>
            <a:br>
              <a:rPr lang="ru-RU" sz="4000" dirty="0">
                <a:solidFill>
                  <a:schemeClr val="tx1"/>
                </a:solidFill>
              </a:rPr>
            </a:br>
            <a:r>
              <a:rPr lang="ru-RU" sz="4000" dirty="0">
                <a:solidFill>
                  <a:schemeClr val="tx1"/>
                </a:solidFill>
              </a:rPr>
              <a:t>					С. Маршак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22"/>
            <a:ext cx="7115196" cy="1143000"/>
          </a:xfrm>
        </p:spPr>
        <p:txBody>
          <a:bodyPr>
            <a:normAutofit/>
          </a:bodyPr>
          <a:lstStyle/>
          <a:p>
            <a:r>
              <a:rPr lang="ru-RU" b="1" dirty="0"/>
              <a:t>Требования к уровню подготовки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7901014" cy="521497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/>
              <a:t>	По окончании элективного курса учащиеся должны </a:t>
            </a:r>
            <a:r>
              <a:rPr lang="ru-RU" u="sng" dirty="0"/>
              <a:t>иметь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осознание необходимости владения русским языком для учебной, трудовой и профессиональной деятельности;</a:t>
            </a:r>
          </a:p>
          <a:p>
            <a:pPr lvl="0"/>
            <a:r>
              <a:rPr lang="ru-RU" dirty="0"/>
              <a:t>представление об истории и современных тенденциях в русском речевом этикете;</a:t>
            </a:r>
          </a:p>
          <a:p>
            <a:pPr lvl="0"/>
            <a:r>
              <a:rPr lang="ru-RU" dirty="0"/>
              <a:t>знания об основных этикетных формулах;</a:t>
            </a:r>
          </a:p>
          <a:p>
            <a:pPr lvl="0"/>
            <a:r>
              <a:rPr lang="ru-RU" dirty="0"/>
              <a:t>навык владения различными языковыми средствами, которые могут помочь в установлении доброжелательных контактов с собеседниками в разных условиях общения;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u="sng" dirty="0"/>
              <a:t>уметь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применять этикетные формулы как в устной, так и в письменной речи;</a:t>
            </a:r>
          </a:p>
          <a:p>
            <a:pPr lvl="0"/>
            <a:r>
              <a:rPr lang="ru-RU" dirty="0"/>
              <a:t>использовать необходимую интонацию в речевых средствах;</a:t>
            </a:r>
          </a:p>
          <a:p>
            <a:pPr lvl="0"/>
            <a:r>
              <a:rPr lang="ru-RU" dirty="0"/>
              <a:t>строить своё речевое поведение с учётом ситуации общения и характеристик собеседника;</a:t>
            </a:r>
          </a:p>
          <a:p>
            <a:pPr lvl="0"/>
            <a:r>
              <a:rPr lang="ru-RU" dirty="0"/>
              <a:t>использовать различные языковые средства, с помощью которых можно установить и поддерживать доброжелательный контакт с собеседником в разных условиях общения;</a:t>
            </a:r>
          </a:p>
          <a:p>
            <a:pPr lvl="0"/>
            <a:r>
              <a:rPr lang="ru-RU" dirty="0"/>
              <a:t>чувствовать красоту и выразительность речи, стремиться к совершенствованию собственной речи;</a:t>
            </a:r>
          </a:p>
          <a:p>
            <a:pPr lvl="0"/>
            <a:r>
              <a:rPr lang="ru-RU" dirty="0"/>
              <a:t>составлять тексты различных стилей, используя этикетные формулы.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dirty="0"/>
              <a:t>Методы и приёмы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24" y="1885952"/>
            <a:ext cx="7467600" cy="3757626"/>
          </a:xfrm>
        </p:spPr>
        <p:txBody>
          <a:bodyPr/>
          <a:lstStyle/>
          <a:p>
            <a:pPr>
              <a:defRPr/>
            </a:pPr>
            <a:r>
              <a:rPr lang="ru-RU" sz="3200" dirty="0"/>
              <a:t>Практическая работа</a:t>
            </a:r>
          </a:p>
          <a:p>
            <a:pPr>
              <a:defRPr/>
            </a:pPr>
            <a:r>
              <a:rPr lang="ru-RU" sz="3200" dirty="0"/>
              <a:t>Проекты</a:t>
            </a:r>
          </a:p>
          <a:p>
            <a:pPr>
              <a:defRPr/>
            </a:pPr>
            <a:r>
              <a:rPr lang="ru-RU" sz="3200" dirty="0"/>
              <a:t>Работа в группах (парах)</a:t>
            </a:r>
          </a:p>
          <a:p>
            <a:pPr>
              <a:defRPr/>
            </a:pPr>
            <a:r>
              <a:rPr lang="ru-RU" sz="3200" dirty="0"/>
              <a:t>Работа с текстами и информацией</a:t>
            </a:r>
          </a:p>
          <a:p>
            <a:pPr>
              <a:defRPr/>
            </a:pPr>
            <a:r>
              <a:rPr lang="ru-RU" sz="3200" dirty="0"/>
              <a:t>Игровая деятельность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Преимущества УМК «Мастерство красноречия»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/>
              <a:t>Направлен на формирование функциональной грамотности.</a:t>
            </a:r>
          </a:p>
          <a:p>
            <a:pPr>
              <a:defRPr/>
            </a:pPr>
            <a:r>
              <a:rPr lang="ru-RU" dirty="0"/>
              <a:t>Вовлекает ученика в мир знаний, постепенно и последовательно сохраняя его любознательность и «пытливость» ума.</a:t>
            </a:r>
          </a:p>
          <a:p>
            <a:pPr>
              <a:defRPr/>
            </a:pPr>
            <a:r>
              <a:rPr lang="ru-RU" dirty="0"/>
              <a:t>Обеспечивает сочетание результатов (предметных и личностных) освоения программы.</a:t>
            </a:r>
          </a:p>
          <a:p>
            <a:pPr>
              <a:defRPr/>
            </a:pPr>
            <a:r>
              <a:rPr lang="ru-RU" dirty="0"/>
              <a:t>Отражает интересы и потребности современного ученика. </a:t>
            </a:r>
          </a:p>
          <a:p>
            <a:pPr>
              <a:defRPr/>
            </a:pPr>
            <a:r>
              <a:rPr lang="ru-RU" dirty="0"/>
              <a:t>Разработан механизм оценивания своей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467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Направления формирования личности при использовании УМК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24" y="1857364"/>
            <a:ext cx="7467600" cy="3500462"/>
          </a:xfrm>
        </p:spPr>
        <p:txBody>
          <a:bodyPr>
            <a:normAutofit/>
          </a:bodyPr>
          <a:lstStyle/>
          <a:p>
            <a:r>
              <a:rPr lang="ru-RU" sz="3200" dirty="0"/>
              <a:t>Личностное</a:t>
            </a:r>
          </a:p>
          <a:p>
            <a:r>
              <a:rPr lang="ru-RU" sz="3200" dirty="0"/>
              <a:t>Социальное</a:t>
            </a:r>
          </a:p>
          <a:p>
            <a:r>
              <a:rPr lang="ru-RU" sz="3200" dirty="0"/>
              <a:t>Общекультурное</a:t>
            </a:r>
          </a:p>
          <a:p>
            <a:r>
              <a:rPr lang="ru-RU" sz="3200" dirty="0"/>
              <a:t>Интеллектуальное</a:t>
            </a:r>
          </a:p>
          <a:p>
            <a:r>
              <a:rPr lang="ru-RU" sz="3200" dirty="0"/>
              <a:t>Коммуникативное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dirty="0"/>
              <a:t>УМК присущи такие качества, как: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24" y="1957390"/>
            <a:ext cx="7467600" cy="3543312"/>
          </a:xfrm>
        </p:spPr>
        <p:txBody>
          <a:bodyPr/>
          <a:lstStyle/>
          <a:p>
            <a:r>
              <a:rPr lang="ru-RU" sz="3200" dirty="0"/>
              <a:t>Фундаментальность</a:t>
            </a:r>
          </a:p>
          <a:p>
            <a:r>
              <a:rPr lang="ru-RU" sz="3200" dirty="0"/>
              <a:t>Надёжность</a:t>
            </a:r>
          </a:p>
          <a:p>
            <a:r>
              <a:rPr lang="ru-RU" sz="3200" dirty="0"/>
              <a:t>Стабильность</a:t>
            </a:r>
          </a:p>
          <a:p>
            <a:r>
              <a:rPr lang="ru-RU" sz="3200" dirty="0"/>
              <a:t>Открытость новому</a:t>
            </a:r>
          </a:p>
          <a:p>
            <a:r>
              <a:rPr lang="ru-RU" sz="3200" dirty="0"/>
              <a:t>Вариативность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7972452" cy="600079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3200" dirty="0">
                <a:solidFill>
                  <a:schemeClr val="tx1"/>
                </a:solidFill>
              </a:rPr>
              <a:t>«Дать детям радость труда, радость успеха в учении, пробудить в их сердцах чувство гордости, собственного достоинства – это первая заповедь воспитания. В наших школах не должно быть несчастных детей,  душу которых гложет мысль, что они ни на что не способны. Успех в учении – единственный источник внутренних сил ребенка, рождающих энергию для преодоления трудностей, желающих учиться» </a:t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>				В.А. Сухомлинский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24" y="417514"/>
            <a:ext cx="7467600" cy="572613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Единственное средство умственного общения людей есть слово, и для того чтобы общение это было возможно, нужно употреблять слова так, чтобы при каждом слове несомненно вызывались у всех соответствующие и точные понятия. Если же можно употреблять слова как попало и под словами разуметь, что нам вздумается, то лучше уж не говорить, а показывать всё знаками.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					Л. Толстой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2000240"/>
            <a:ext cx="357190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28604"/>
            <a:ext cx="4286280" cy="1071570"/>
          </a:xfrm>
        </p:spPr>
        <p:txBody>
          <a:bodyPr>
            <a:noAutofit/>
          </a:bodyPr>
          <a:lstStyle/>
          <a:p>
            <a:r>
              <a:rPr lang="ru-RU" sz="4400" dirty="0"/>
              <a:t>Структура УМК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2000240"/>
            <a:ext cx="3214710" cy="92869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/>
              <a:t>Образовательная</a:t>
            </a:r>
          </a:p>
          <a:p>
            <a:pPr>
              <a:buNone/>
            </a:pPr>
            <a:r>
              <a:rPr lang="ru-RU" sz="2800" dirty="0"/>
              <a:t>программа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2000240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929190" y="2000240"/>
            <a:ext cx="2928958" cy="92869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Методические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2800" dirty="0"/>
              <a:t>рекомендации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86050" y="4000504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428992" y="4214818"/>
            <a:ext cx="2071702" cy="6429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Практикум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571480"/>
            <a:ext cx="7858180" cy="5786478"/>
          </a:xfrm>
        </p:spPr>
        <p:txBody>
          <a:bodyPr>
            <a:normAutofit fontScale="92500"/>
          </a:bodyPr>
          <a:lstStyle/>
          <a:p>
            <a:r>
              <a:rPr lang="ru-RU" sz="2800" dirty="0"/>
              <a:t>Речевое общение пронизывает всю жизнь человека. Общение – среда его обитания. Без общения невозможно формирование личности человека, его воспитание, образование, развитие. От того, насколько умело осуществляется речевая деятельность, зависит успех любой профессиональной деятельности.</a:t>
            </a:r>
          </a:p>
          <a:p>
            <a:r>
              <a:rPr lang="ru-RU" sz="2800" dirty="0"/>
              <a:t>Элективный курс «Мастерство красноречия» ориентирован на учащихся 7-8 -х классов и направлен на развитие индивидуальных лингвистических интересов и склонностей, познавательных способностей и творческих возможностей каждого школьника.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467600" cy="592935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Занятия элективного курса помогут подростку осознать особую роль русского языка в повседневной жизни, научат практически относиться к собственной речи, видеть в ней изъяны, которые мешают языку выполнять предназначенную ему роль.</a:t>
            </a:r>
          </a:p>
          <a:p>
            <a:r>
              <a:rPr lang="ru-RU" sz="2800" dirty="0"/>
              <a:t>Актуальность данной программы состоит в том, что она расширяет содержание основного курса русского языка, направлена на систематизацию и углубление знаний учащихся, способствует лучшему освоению тем по развитию речи, служит повышению уровня речевых навыков и коммуникативно-речевых умений учащихся.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115196" cy="128588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Специфической направленностью элективного курса является: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71638"/>
            <a:ext cx="7467600" cy="4686320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усиление внимания к смысловой стороне речи и на этой основе углубление и систематизация лингвистических знаний и совершенствование важных речевых умений;</a:t>
            </a:r>
          </a:p>
          <a:p>
            <a:pPr lvl="0"/>
            <a:r>
              <a:rPr lang="ru-RU" dirty="0"/>
              <a:t>совершенствование основных видов речевой деятельности: способности осознанно воспринимать звучащую речь (умение слушать); бегло, осмысленно и выразительно читать; грамотно, точно, логично и выразительно передавать свои мысли в устной и письменной форме (умение говорить и писать).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7467600" cy="631844"/>
          </a:xfrm>
        </p:spPr>
        <p:txBody>
          <a:bodyPr/>
          <a:lstStyle/>
          <a:p>
            <a:r>
              <a:rPr lang="ru-RU" dirty="0"/>
              <a:t>Цель курса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7467600" cy="150019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создание условий для формирования речевых навыков и основанных на них коммуникативно-речевых умений школьников, углубление и расширение знаний о речевом этикете, повышение уровня речевой культуры учащихся.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1986" y="2082776"/>
            <a:ext cx="7467600" cy="56040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small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Задачи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61986" y="2571744"/>
            <a:ext cx="7467600" cy="4286256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ru-RU" sz="2400" dirty="0"/>
              <a:t>активизировать и закреплять программный материал, создавая для этого новые ситуации общения;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ru-RU" sz="2400" dirty="0"/>
              <a:t>совершенствовать умения в основных видах речевой деятельности;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ru-RU" sz="2400" dirty="0"/>
              <a:t>формировать умения правильно, содержательно и убедительно высказывать собственные мысли в устной и письменной формах и на этой основе создавать предпосылки для общего и речевого развития;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сформировать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 детей коммуникативную потребность – стремление пользоваться разнообразными речевыми средствами;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ru-RU" sz="2400" baseline="0" dirty="0"/>
              <a:t>развивать</a:t>
            </a:r>
            <a:r>
              <a:rPr lang="ru-RU" sz="2400" dirty="0"/>
              <a:t> связную речь учащихся, как устную, так и письменную;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воспитывать</a:t>
            </a:r>
            <a:r>
              <a:rPr kumimoji="0" lang="ru-RU" sz="24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эмоционально-ценностное отношение к языку;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lang="ru-RU" sz="2400" baseline="0" dirty="0"/>
              <a:t>пробуждать</a:t>
            </a:r>
            <a:r>
              <a:rPr lang="ru-RU" sz="2400" dirty="0"/>
              <a:t> интерес к слову, стремление научиться правильно говорить и писать на русском языке.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3200"/>
            <a:ext cx="8258204" cy="725470"/>
          </a:xfrm>
        </p:spPr>
        <p:txBody>
          <a:bodyPr>
            <a:normAutofit/>
          </a:bodyPr>
          <a:lstStyle/>
          <a:p>
            <a:r>
              <a:rPr lang="ru-RU" b="1" dirty="0"/>
              <a:t>Разделы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00108"/>
            <a:ext cx="7901014" cy="5643602"/>
          </a:xfrm>
        </p:spPr>
        <p:txBody>
          <a:bodyPr>
            <a:normAutofit/>
          </a:bodyPr>
          <a:lstStyle/>
          <a:p>
            <a:pPr lvl="0"/>
            <a:r>
              <a:rPr lang="ru-RU" i="1" dirty="0"/>
              <a:t>Речевое общение.</a:t>
            </a:r>
          </a:p>
          <a:p>
            <a:pPr lvl="0"/>
            <a:r>
              <a:rPr lang="ru-RU" i="1" dirty="0"/>
              <a:t>Роль орфоэпии и интонации в устном общении.</a:t>
            </a:r>
          </a:p>
          <a:p>
            <a:pPr lvl="0"/>
            <a:r>
              <a:rPr lang="ru-RU" i="1" dirty="0"/>
              <a:t>Роль орфографии и пунктуации в письменном общении.</a:t>
            </a:r>
          </a:p>
          <a:p>
            <a:pPr lvl="0"/>
            <a:r>
              <a:rPr lang="ru-RU" i="1" dirty="0"/>
              <a:t>Речевой этикет.</a:t>
            </a:r>
          </a:p>
          <a:p>
            <a:pPr>
              <a:buNone/>
            </a:pPr>
            <a:r>
              <a:rPr lang="ru-RU" dirty="0"/>
              <a:t>	Изучение материала тем в каждом разделе предусматривает двусторонний подход:</a:t>
            </a:r>
          </a:p>
          <a:p>
            <a:pPr lvl="0"/>
            <a:r>
              <a:rPr lang="ru-RU" i="1" dirty="0"/>
              <a:t>Теоретическая часть (повторение изученного на уроках русского языка; знакомство с новыми понятиями и их особенностями).</a:t>
            </a:r>
          </a:p>
          <a:p>
            <a:pPr lvl="0"/>
            <a:r>
              <a:rPr lang="ru-RU" i="1" dirty="0"/>
              <a:t>Практическая часть (выполнение различных упражнений, помогающих сформировать речевые навыки и коммуникативно-речевые умения).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401080" cy="1071570"/>
          </a:xfrm>
        </p:spPr>
        <p:txBody>
          <a:bodyPr>
            <a:normAutofit/>
          </a:bodyPr>
          <a:lstStyle/>
          <a:p>
            <a:r>
              <a:rPr lang="ru-RU" b="1" dirty="0"/>
              <a:t>Воспитательное назначение</a:t>
            </a:r>
            <a:br>
              <a:rPr lang="ru-RU" b="1" dirty="0"/>
            </a:br>
            <a:r>
              <a:rPr lang="ru-RU" b="1" dirty="0"/>
              <a:t>элективного курса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429000"/>
            <a:ext cx="8043890" cy="314327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Концептуальным ядром речевого этикета является понятие вежливости в различных её проявлениях: тактичность, деликатность, доброжелательность, учтивость, корректность, приветливость. Именно поэтому данный курс имеет важное воспитательное значение. Он направлен не только на формирование востребованных в речевой практике коммуникативных умений, но и на воспитание у учащихся потребности к речевому совершенствованию и таких качеств личности, которые характеризуют культурного и воспитанного человека.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" y="1171572"/>
            <a:ext cx="7901014" cy="22574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Хотя правильность речи есть понятие изменчивое, но в каждую данную эпоху существуют очень стойкие нормы правильного литературного языка, обязательные для всех образованных культурных людей.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			К. Чуковский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128</TotalTime>
  <Words>982</Words>
  <Application>Microsoft Office PowerPoint</Application>
  <PresentationFormat>Экран 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Schoolbook</vt:lpstr>
      <vt:lpstr>Wingdings</vt:lpstr>
      <vt:lpstr>Wingdings 2</vt:lpstr>
      <vt:lpstr>Эркер</vt:lpstr>
      <vt:lpstr>Учебно-методический комплекс</vt:lpstr>
      <vt:lpstr>Единственное средство умственного общения людей есть слово, и для того чтобы общение это было возможно, нужно употреблять слова так, чтобы при каждом слове несомненно вызывались у всех соответствующие и точные понятия. Если же можно употреблять слова как попало и под словами разуметь, что нам вздумается, то лучше уж не говорить, а показывать всё знаками.      Л. Толстой</vt:lpstr>
      <vt:lpstr>Структура УМК</vt:lpstr>
      <vt:lpstr>Презентация PowerPoint</vt:lpstr>
      <vt:lpstr>Презентация PowerPoint</vt:lpstr>
      <vt:lpstr>Специфической направленностью элективного курса является:</vt:lpstr>
      <vt:lpstr>Цель курса</vt:lpstr>
      <vt:lpstr>Разделы программы</vt:lpstr>
      <vt:lpstr>Воспитательное назначение элективного курса</vt:lpstr>
      <vt:lpstr>Для того чтобы успешно бороться с банальностью, отойти от рутины и трафарета, надо научиться мыслить, чувствовать, зорко и внимательно наблюдать мир, точно выражать свои мысли.      С. Маршак </vt:lpstr>
      <vt:lpstr>Требования к уровню подготовки учащихся</vt:lpstr>
      <vt:lpstr>Методы и приёмы</vt:lpstr>
      <vt:lpstr>Преимущества УМК «Мастерство красноречия»</vt:lpstr>
      <vt:lpstr>Направления формирования личности при использовании УМК</vt:lpstr>
      <vt:lpstr>УМК присущи такие качества, как:</vt:lpstr>
      <vt:lpstr>«Дать детям радость труда, радость успеха в учении, пробудить в их сердцах чувство гордости, собственного достоинства – это первая заповедь воспитания. В наших школах не должно быть несчастных детей,  душу которых гложет мысль, что они ни на что не способны. Успех в учении – единственный источник внутренних сил ребенка, рождающих энергию для преодоления трудностей, желающих учиться»      В.А. Сухомлинский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Учебно-методический комплекс</dc:title>
  <dc:creator>Alex</dc:creator>
  <cp:lastModifiedBy>Пользователь</cp:lastModifiedBy>
  <cp:revision>20</cp:revision>
  <dcterms:created xsi:type="dcterms:W3CDTF">2015-04-08T14:15:08Z</dcterms:created>
  <dcterms:modified xsi:type="dcterms:W3CDTF">2025-03-05T16:15:30Z</dcterms:modified>
</cp:coreProperties>
</file>